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webp" ContentType="image/webp"/>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7" r:id="rId7"/>
    <p:sldId id="261" r:id="rId8"/>
    <p:sldId id="262" r:id="rId9"/>
    <p:sldId id="263" r:id="rId10"/>
    <p:sldId id="264"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riel R. Sebastian" initials="ARS" lastIdx="1" clrIdx="0">
    <p:extLst>
      <p:ext uri="{19B8F6BF-5375-455C-9EA6-DF929625EA0E}">
        <p15:presenceInfo xmlns:p15="http://schemas.microsoft.com/office/powerpoint/2012/main" userId="54ea91e3a56046a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7" d="100"/>
          <a:sy n="67" d="100"/>
        </p:scale>
        <p:origin x="83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es-ES" dirty="0"/>
              <a:t>Volumen de</a:t>
            </a:r>
            <a:r>
              <a:rPr lang="es-ES" baseline="0" dirty="0"/>
              <a:t> generación de residuos electrónicos en Argentina desde 2015 a 2021</a:t>
            </a:r>
            <a:endParaRPr lang="es-ES" dirty="0"/>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s-ES"/>
        </a:p>
      </c:txPr>
    </c:title>
    <c:autoTitleDeleted val="0"/>
    <c:plotArea>
      <c:layout>
        <c:manualLayout>
          <c:layoutTarget val="inner"/>
          <c:xMode val="edge"/>
          <c:yMode val="edge"/>
          <c:x val="4.4703125000000003E-2"/>
          <c:y val="0.17041405201685211"/>
          <c:w val="0.93810937500000002"/>
          <c:h val="0.70462495665446867"/>
        </c:manualLayout>
      </c:layout>
      <c:barChart>
        <c:barDir val="col"/>
        <c:grouping val="clustered"/>
        <c:varyColors val="0"/>
        <c:ser>
          <c:idx val="0"/>
          <c:order val="0"/>
          <c:tx>
            <c:v>2015</c:v>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Lit>
              <c:ptCount val="1"/>
              <c:pt idx="0">
                <c:v>2</c:v>
              </c:pt>
              <c:extLst>
                <c:ext xmlns:c15="http://schemas.microsoft.com/office/drawing/2012/chart" uri="{02D57815-91ED-43cb-92C2-25804820EDAC}">
                  <c15:autoCat val="1"/>
                </c:ext>
              </c:extLst>
            </c:strLit>
          </c:cat>
          <c:val>
            <c:numRef>
              <c:extLst>
                <c:ext xmlns:c15="http://schemas.microsoft.com/office/drawing/2012/chart" uri="{02D57815-91ED-43cb-92C2-25804820EDAC}">
                  <c15:fullRef>
                    <c15:sqref>Hoja1!$A$1:$A$2</c15:sqref>
                  </c15:fullRef>
                </c:ext>
              </c:extLst>
              <c:f>Hoja1!$A$2</c:f>
              <c:numCache>
                <c:formatCode>General</c:formatCode>
                <c:ptCount val="1"/>
                <c:pt idx="0">
                  <c:v>400</c:v>
                </c:pt>
              </c:numCache>
            </c:numRef>
          </c:val>
          <c:extLst>
            <c:ext xmlns:c16="http://schemas.microsoft.com/office/drawing/2014/chart" uri="{C3380CC4-5D6E-409C-BE32-E72D297353CC}">
              <c16:uniqueId val="{00000000-82E4-47B0-8E31-71169C6612FD}"/>
            </c:ext>
          </c:extLst>
        </c:ser>
        <c:ser>
          <c:idx val="1"/>
          <c:order val="1"/>
          <c:tx>
            <c:v>2016</c:v>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Lit>
              <c:ptCount val="1"/>
              <c:pt idx="0">
                <c:v>2</c:v>
              </c:pt>
              <c:extLst>
                <c:ext xmlns:c15="http://schemas.microsoft.com/office/drawing/2012/chart" uri="{02D57815-91ED-43cb-92C2-25804820EDAC}">
                  <c15:autoCat val="1"/>
                </c:ext>
              </c:extLst>
            </c:strLit>
          </c:cat>
          <c:val>
            <c:numRef>
              <c:extLst>
                <c:ext xmlns:c15="http://schemas.microsoft.com/office/drawing/2012/chart" uri="{02D57815-91ED-43cb-92C2-25804820EDAC}">
                  <c15:fullRef>
                    <c15:sqref>Hoja1!$B$1:$B$2</c15:sqref>
                  </c15:fullRef>
                </c:ext>
              </c:extLst>
              <c:f>Hoja1!$B$2</c:f>
              <c:numCache>
                <c:formatCode>General</c:formatCode>
                <c:ptCount val="1"/>
                <c:pt idx="0">
                  <c:v>420</c:v>
                </c:pt>
              </c:numCache>
            </c:numRef>
          </c:val>
          <c:extLst>
            <c:ext xmlns:c16="http://schemas.microsoft.com/office/drawing/2014/chart" uri="{C3380CC4-5D6E-409C-BE32-E72D297353CC}">
              <c16:uniqueId val="{00000001-82E4-47B0-8E31-71169C6612FD}"/>
            </c:ext>
          </c:extLst>
        </c:ser>
        <c:ser>
          <c:idx val="2"/>
          <c:order val="2"/>
          <c:tx>
            <c:v>2017</c:v>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Lit>
              <c:ptCount val="1"/>
              <c:pt idx="0">
                <c:v>2</c:v>
              </c:pt>
              <c:extLst>
                <c:ext xmlns:c15="http://schemas.microsoft.com/office/drawing/2012/chart" uri="{02D57815-91ED-43cb-92C2-25804820EDAC}">
                  <c15:autoCat val="1"/>
                </c:ext>
              </c:extLst>
            </c:strLit>
          </c:cat>
          <c:val>
            <c:numRef>
              <c:extLst>
                <c:ext xmlns:c15="http://schemas.microsoft.com/office/drawing/2012/chart" uri="{02D57815-91ED-43cb-92C2-25804820EDAC}">
                  <c15:fullRef>
                    <c15:sqref>Hoja1!$C$1:$C$2</c15:sqref>
                  </c15:fullRef>
                </c:ext>
              </c:extLst>
              <c:f>Hoja1!$C$2</c:f>
              <c:numCache>
                <c:formatCode>General</c:formatCode>
                <c:ptCount val="1"/>
                <c:pt idx="0">
                  <c:v>430</c:v>
                </c:pt>
              </c:numCache>
            </c:numRef>
          </c:val>
          <c:extLst>
            <c:ext xmlns:c16="http://schemas.microsoft.com/office/drawing/2014/chart" uri="{C3380CC4-5D6E-409C-BE32-E72D297353CC}">
              <c16:uniqueId val="{00000002-82E4-47B0-8E31-71169C6612FD}"/>
            </c:ext>
          </c:extLst>
        </c:ser>
        <c:ser>
          <c:idx val="3"/>
          <c:order val="3"/>
          <c:tx>
            <c:v>2018</c:v>
          </c:tx>
          <c:spPr>
            <a:solidFill>
              <a:schemeClr val="accent4">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Lit>
              <c:ptCount val="1"/>
              <c:pt idx="0">
                <c:v>2</c:v>
              </c:pt>
              <c:extLst>
                <c:ext xmlns:c15="http://schemas.microsoft.com/office/drawing/2012/chart" uri="{02D57815-91ED-43cb-92C2-25804820EDAC}">
                  <c15:autoCat val="1"/>
                </c:ext>
              </c:extLst>
            </c:strLit>
          </c:cat>
          <c:val>
            <c:numRef>
              <c:extLst>
                <c:ext xmlns:c15="http://schemas.microsoft.com/office/drawing/2012/chart" uri="{02D57815-91ED-43cb-92C2-25804820EDAC}">
                  <c15:fullRef>
                    <c15:sqref>Hoja1!$D$1:$D$2</c15:sqref>
                  </c15:fullRef>
                </c:ext>
              </c:extLst>
              <c:f>Hoja1!$D$2</c:f>
              <c:numCache>
                <c:formatCode>General</c:formatCode>
                <c:ptCount val="1"/>
                <c:pt idx="0">
                  <c:v>436</c:v>
                </c:pt>
              </c:numCache>
            </c:numRef>
          </c:val>
          <c:extLst>
            <c:ext xmlns:c16="http://schemas.microsoft.com/office/drawing/2014/chart" uri="{C3380CC4-5D6E-409C-BE32-E72D297353CC}">
              <c16:uniqueId val="{00000003-82E4-47B0-8E31-71169C6612FD}"/>
            </c:ext>
          </c:extLst>
        </c:ser>
        <c:ser>
          <c:idx val="4"/>
          <c:order val="4"/>
          <c:tx>
            <c:v>2019</c:v>
          </c:tx>
          <c:spPr>
            <a:solidFill>
              <a:schemeClr val="accent5">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Lit>
              <c:ptCount val="1"/>
              <c:pt idx="0">
                <c:v>2</c:v>
              </c:pt>
              <c:extLst>
                <c:ext xmlns:c15="http://schemas.microsoft.com/office/drawing/2012/chart" uri="{02D57815-91ED-43cb-92C2-25804820EDAC}">
                  <c15:autoCat val="1"/>
                </c:ext>
              </c:extLst>
            </c:strLit>
          </c:cat>
          <c:val>
            <c:numRef>
              <c:extLst>
                <c:ext xmlns:c15="http://schemas.microsoft.com/office/drawing/2012/chart" uri="{02D57815-91ED-43cb-92C2-25804820EDAC}">
                  <c15:fullRef>
                    <c15:sqref>Hoja1!$E$1:$E$2</c15:sqref>
                  </c15:fullRef>
                </c:ext>
              </c:extLst>
              <c:f>Hoja1!$E$2</c:f>
              <c:numCache>
                <c:formatCode>General</c:formatCode>
                <c:ptCount val="1"/>
                <c:pt idx="0">
                  <c:v>440</c:v>
                </c:pt>
              </c:numCache>
            </c:numRef>
          </c:val>
          <c:extLst>
            <c:ext xmlns:c16="http://schemas.microsoft.com/office/drawing/2014/chart" uri="{C3380CC4-5D6E-409C-BE32-E72D297353CC}">
              <c16:uniqueId val="{00000004-82E4-47B0-8E31-71169C6612FD}"/>
            </c:ext>
          </c:extLst>
        </c:ser>
        <c:ser>
          <c:idx val="5"/>
          <c:order val="5"/>
          <c:tx>
            <c:v>2020</c:v>
          </c:tx>
          <c:spPr>
            <a:solidFill>
              <a:schemeClr val="accent6">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Lit>
              <c:ptCount val="1"/>
              <c:pt idx="0">
                <c:v>2</c:v>
              </c:pt>
              <c:extLst>
                <c:ext xmlns:c15="http://schemas.microsoft.com/office/drawing/2012/chart" uri="{02D57815-91ED-43cb-92C2-25804820EDAC}">
                  <c15:autoCat val="1"/>
                </c:ext>
              </c:extLst>
            </c:strLit>
          </c:cat>
          <c:val>
            <c:numRef>
              <c:extLst>
                <c:ext xmlns:c15="http://schemas.microsoft.com/office/drawing/2012/chart" uri="{02D57815-91ED-43cb-92C2-25804820EDAC}">
                  <c15:fullRef>
                    <c15:sqref>Hoja1!$F$1:$F$2</c15:sqref>
                  </c15:fullRef>
                </c:ext>
              </c:extLst>
              <c:f>Hoja1!$F$2</c:f>
              <c:numCache>
                <c:formatCode>General</c:formatCode>
                <c:ptCount val="1"/>
                <c:pt idx="0">
                  <c:v>445</c:v>
                </c:pt>
              </c:numCache>
            </c:numRef>
          </c:val>
          <c:extLst>
            <c:ext xmlns:c16="http://schemas.microsoft.com/office/drawing/2014/chart" uri="{C3380CC4-5D6E-409C-BE32-E72D297353CC}">
              <c16:uniqueId val="{00000005-82E4-47B0-8E31-71169C6612FD}"/>
            </c:ext>
          </c:extLst>
        </c:ser>
        <c:ser>
          <c:idx val="6"/>
          <c:order val="6"/>
          <c:tx>
            <c:v>2021</c:v>
          </c:tx>
          <c:spPr>
            <a:solidFill>
              <a:schemeClr val="accent1">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s-E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Lit>
              <c:ptCount val="1"/>
              <c:pt idx="0">
                <c:v>2</c:v>
              </c:pt>
              <c:extLst>
                <c:ext xmlns:c15="http://schemas.microsoft.com/office/drawing/2012/chart" uri="{02D57815-91ED-43cb-92C2-25804820EDAC}">
                  <c15:autoCat val="1"/>
                </c:ext>
              </c:extLst>
            </c:strLit>
          </c:cat>
          <c:val>
            <c:numRef>
              <c:extLst>
                <c:ext xmlns:c15="http://schemas.microsoft.com/office/drawing/2012/chart" uri="{02D57815-91ED-43cb-92C2-25804820EDAC}">
                  <c15:fullRef>
                    <c15:sqref>Hoja1!$G$1:$G$2</c15:sqref>
                  </c15:fullRef>
                </c:ext>
              </c:extLst>
              <c:f>Hoja1!$G$2</c:f>
              <c:numCache>
                <c:formatCode>General</c:formatCode>
                <c:ptCount val="1"/>
                <c:pt idx="0">
                  <c:v>452</c:v>
                </c:pt>
              </c:numCache>
            </c:numRef>
          </c:val>
          <c:extLst>
            <c:ext xmlns:c16="http://schemas.microsoft.com/office/drawing/2014/chart" uri="{C3380CC4-5D6E-409C-BE32-E72D297353CC}">
              <c16:uniqueId val="{00000006-82E4-47B0-8E31-71169C6612FD}"/>
            </c:ext>
          </c:extLst>
        </c:ser>
        <c:dLbls>
          <c:dLblPos val="inEnd"/>
          <c:showLegendKey val="0"/>
          <c:showVal val="1"/>
          <c:showCatName val="0"/>
          <c:showSerName val="0"/>
          <c:showPercent val="0"/>
          <c:showBubbleSize val="0"/>
        </c:dLbls>
        <c:gapWidth val="65"/>
        <c:axId val="1749841935"/>
        <c:axId val="1749820815"/>
      </c:barChart>
      <c:catAx>
        <c:axId val="1749841935"/>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s-ES"/>
          </a:p>
        </c:txPr>
        <c:crossAx val="1749820815"/>
        <c:crosses val="autoZero"/>
        <c:auto val="1"/>
        <c:lblAlgn val="ctr"/>
        <c:lblOffset val="100"/>
        <c:noMultiLvlLbl val="0"/>
      </c:catAx>
      <c:valAx>
        <c:axId val="1749820815"/>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r>
                  <a:rPr lang="es-ES" dirty="0"/>
                  <a:t>Volumen de generación en miles de toneladas métricas</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endParaRPr lang="es-ES"/>
            </a:p>
          </c:txPr>
        </c:title>
        <c:numFmt formatCode="General" sourceLinked="1"/>
        <c:majorTickMark val="none"/>
        <c:minorTickMark val="none"/>
        <c:tickLblPos val="nextTo"/>
        <c:crossAx val="1749841935"/>
        <c:crosses val="autoZero"/>
        <c:crossBetween val="between"/>
      </c:valAx>
      <c:spPr>
        <a:noFill/>
        <a:ln>
          <a:noFill/>
        </a:ln>
        <a:effectLst/>
      </c:spPr>
    </c:plotArea>
    <c:legend>
      <c:legendPos val="b"/>
      <c:layout>
        <c:manualLayout>
          <c:xMode val="edge"/>
          <c:yMode val="edge"/>
          <c:x val="5.4502091535433068E-2"/>
          <c:y val="0.92391265231836539"/>
          <c:w val="0.90662081692913377"/>
          <c:h val="4.7962349411764922E-2"/>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s-E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s-E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2DCBD0-59FB-42F8-A338-1B04CCF040E1}" type="doc">
      <dgm:prSet loTypeId="urn:microsoft.com/office/officeart/2005/8/layout/chevron1" loCatId="process" qsTypeId="urn:microsoft.com/office/officeart/2005/8/quickstyle/simple1" qsCatId="simple" csTypeId="urn:microsoft.com/office/officeart/2005/8/colors/accent1_2" csCatId="accent1" phldr="1"/>
      <dgm:spPr/>
    </dgm:pt>
    <dgm:pt modelId="{6D76CA4B-ECEB-4D84-A137-6F0BBB7C45E6}">
      <dgm:prSet phldrT="[Texto]"/>
      <dgm:spPr>
        <a:ln>
          <a:solidFill>
            <a:srgbClr val="FFC000"/>
          </a:solidFill>
        </a:ln>
      </dgm:spPr>
      <dgm:t>
        <a:bodyPr/>
        <a:lstStyle/>
        <a:p>
          <a:r>
            <a:rPr lang="es-AR" dirty="0"/>
            <a:t>Recuperar y recoger los residuos	</a:t>
          </a:r>
          <a:endParaRPr lang="es-ES" dirty="0"/>
        </a:p>
      </dgm:t>
    </dgm:pt>
    <dgm:pt modelId="{CA5662AA-7118-41D1-B270-DC4549BF922A}" type="parTrans" cxnId="{E96AE4B3-1DF7-4D1F-B457-CB062DAF192B}">
      <dgm:prSet/>
      <dgm:spPr/>
      <dgm:t>
        <a:bodyPr/>
        <a:lstStyle/>
        <a:p>
          <a:endParaRPr lang="es-ES"/>
        </a:p>
      </dgm:t>
    </dgm:pt>
    <dgm:pt modelId="{ACC1994A-324F-4542-92AC-4A3D057B398B}" type="sibTrans" cxnId="{E96AE4B3-1DF7-4D1F-B457-CB062DAF192B}">
      <dgm:prSet/>
      <dgm:spPr/>
      <dgm:t>
        <a:bodyPr/>
        <a:lstStyle/>
        <a:p>
          <a:endParaRPr lang="es-ES"/>
        </a:p>
      </dgm:t>
    </dgm:pt>
    <dgm:pt modelId="{D15A7DCC-A081-412A-812C-9BDD6C2E78B8}">
      <dgm:prSet phldrT="[Texto]"/>
      <dgm:spPr>
        <a:solidFill>
          <a:srgbClr val="7030A0"/>
        </a:solidFill>
        <a:ln>
          <a:solidFill>
            <a:srgbClr val="00B0F0"/>
          </a:solidFill>
        </a:ln>
      </dgm:spPr>
      <dgm:t>
        <a:bodyPr/>
        <a:lstStyle/>
        <a:p>
          <a:r>
            <a:rPr lang="es-AR" dirty="0"/>
            <a:t>Transportar los residuos</a:t>
          </a:r>
          <a:endParaRPr lang="es-ES" dirty="0"/>
        </a:p>
      </dgm:t>
    </dgm:pt>
    <dgm:pt modelId="{2B0B2511-659F-4A83-9156-0E8F5287AA9A}" type="parTrans" cxnId="{5E647A7B-38B1-4AB5-9C4B-132074F0FAC7}">
      <dgm:prSet/>
      <dgm:spPr/>
      <dgm:t>
        <a:bodyPr/>
        <a:lstStyle/>
        <a:p>
          <a:endParaRPr lang="es-ES"/>
        </a:p>
      </dgm:t>
    </dgm:pt>
    <dgm:pt modelId="{C353F710-05E7-4276-A9A1-097106F02F04}" type="sibTrans" cxnId="{5E647A7B-38B1-4AB5-9C4B-132074F0FAC7}">
      <dgm:prSet/>
      <dgm:spPr/>
      <dgm:t>
        <a:bodyPr/>
        <a:lstStyle/>
        <a:p>
          <a:endParaRPr lang="es-ES"/>
        </a:p>
      </dgm:t>
    </dgm:pt>
    <dgm:pt modelId="{41528C6C-85BC-4D9B-AC03-7B24C887B83C}">
      <dgm:prSet phldrT="[Texto]"/>
      <dgm:spPr>
        <a:solidFill>
          <a:srgbClr val="FFC000"/>
        </a:solidFill>
        <a:ln>
          <a:solidFill>
            <a:srgbClr val="7030A0"/>
          </a:solidFill>
        </a:ln>
      </dgm:spPr>
      <dgm:t>
        <a:bodyPr/>
        <a:lstStyle/>
        <a:p>
          <a:r>
            <a:rPr lang="es-AR" dirty="0"/>
            <a:t>Tratamiento de residuos</a:t>
          </a:r>
          <a:endParaRPr lang="es-ES" dirty="0"/>
        </a:p>
      </dgm:t>
    </dgm:pt>
    <dgm:pt modelId="{07F18116-7E63-4454-A7A2-5FA04826A251}" type="parTrans" cxnId="{D27D2E34-9995-4291-BAB3-2ECF9C5DD2BE}">
      <dgm:prSet/>
      <dgm:spPr/>
      <dgm:t>
        <a:bodyPr/>
        <a:lstStyle/>
        <a:p>
          <a:endParaRPr lang="es-ES"/>
        </a:p>
      </dgm:t>
    </dgm:pt>
    <dgm:pt modelId="{D1572B34-9B47-4F03-9737-7EF788139B8C}" type="sibTrans" cxnId="{D27D2E34-9995-4291-BAB3-2ECF9C5DD2BE}">
      <dgm:prSet/>
      <dgm:spPr/>
      <dgm:t>
        <a:bodyPr/>
        <a:lstStyle/>
        <a:p>
          <a:endParaRPr lang="es-ES"/>
        </a:p>
      </dgm:t>
    </dgm:pt>
    <dgm:pt modelId="{1835D2DD-AFB5-4B6B-B46F-1AF81E82540C}" type="pres">
      <dgm:prSet presAssocID="{DC2DCBD0-59FB-42F8-A338-1B04CCF040E1}" presName="Name0" presStyleCnt="0">
        <dgm:presLayoutVars>
          <dgm:dir/>
          <dgm:animLvl val="lvl"/>
          <dgm:resizeHandles val="exact"/>
        </dgm:presLayoutVars>
      </dgm:prSet>
      <dgm:spPr/>
    </dgm:pt>
    <dgm:pt modelId="{23D92351-4292-4298-9B40-90F2AE0BE686}" type="pres">
      <dgm:prSet presAssocID="{6D76CA4B-ECEB-4D84-A137-6F0BBB7C45E6}" presName="parTxOnly" presStyleLbl="node1" presStyleIdx="0" presStyleCnt="3">
        <dgm:presLayoutVars>
          <dgm:chMax val="0"/>
          <dgm:chPref val="0"/>
          <dgm:bulletEnabled val="1"/>
        </dgm:presLayoutVars>
      </dgm:prSet>
      <dgm:spPr/>
    </dgm:pt>
    <dgm:pt modelId="{93400F12-EE17-4675-824F-B48318E1D2FC}" type="pres">
      <dgm:prSet presAssocID="{ACC1994A-324F-4542-92AC-4A3D057B398B}" presName="parTxOnlySpace" presStyleCnt="0"/>
      <dgm:spPr/>
    </dgm:pt>
    <dgm:pt modelId="{16FA53E6-57DB-49E6-A44C-9F8296AAE296}" type="pres">
      <dgm:prSet presAssocID="{D15A7DCC-A081-412A-812C-9BDD6C2E78B8}" presName="parTxOnly" presStyleLbl="node1" presStyleIdx="1" presStyleCnt="3">
        <dgm:presLayoutVars>
          <dgm:chMax val="0"/>
          <dgm:chPref val="0"/>
          <dgm:bulletEnabled val="1"/>
        </dgm:presLayoutVars>
      </dgm:prSet>
      <dgm:spPr/>
    </dgm:pt>
    <dgm:pt modelId="{5E3CA710-DAC1-4371-97FC-2772F8AFC67C}" type="pres">
      <dgm:prSet presAssocID="{C353F710-05E7-4276-A9A1-097106F02F04}" presName="parTxOnlySpace" presStyleCnt="0"/>
      <dgm:spPr/>
    </dgm:pt>
    <dgm:pt modelId="{573E2AB2-B334-4C1F-9AD3-04CEE6764DDC}" type="pres">
      <dgm:prSet presAssocID="{41528C6C-85BC-4D9B-AC03-7B24C887B83C}" presName="parTxOnly" presStyleLbl="node1" presStyleIdx="2" presStyleCnt="3">
        <dgm:presLayoutVars>
          <dgm:chMax val="0"/>
          <dgm:chPref val="0"/>
          <dgm:bulletEnabled val="1"/>
        </dgm:presLayoutVars>
      </dgm:prSet>
      <dgm:spPr/>
    </dgm:pt>
  </dgm:ptLst>
  <dgm:cxnLst>
    <dgm:cxn modelId="{ED9BBB0B-32D9-4172-AAD8-E5B1EEB432FA}" type="presOf" srcId="{41528C6C-85BC-4D9B-AC03-7B24C887B83C}" destId="{573E2AB2-B334-4C1F-9AD3-04CEE6764DDC}" srcOrd="0" destOrd="0" presId="urn:microsoft.com/office/officeart/2005/8/layout/chevron1"/>
    <dgm:cxn modelId="{D27D2E34-9995-4291-BAB3-2ECF9C5DD2BE}" srcId="{DC2DCBD0-59FB-42F8-A338-1B04CCF040E1}" destId="{41528C6C-85BC-4D9B-AC03-7B24C887B83C}" srcOrd="2" destOrd="0" parTransId="{07F18116-7E63-4454-A7A2-5FA04826A251}" sibTransId="{D1572B34-9B47-4F03-9737-7EF788139B8C}"/>
    <dgm:cxn modelId="{AE32EE5C-4728-4C24-AD24-BFC1BE952A91}" type="presOf" srcId="{D15A7DCC-A081-412A-812C-9BDD6C2E78B8}" destId="{16FA53E6-57DB-49E6-A44C-9F8296AAE296}" srcOrd="0" destOrd="0" presId="urn:microsoft.com/office/officeart/2005/8/layout/chevron1"/>
    <dgm:cxn modelId="{5E647A7B-38B1-4AB5-9C4B-132074F0FAC7}" srcId="{DC2DCBD0-59FB-42F8-A338-1B04CCF040E1}" destId="{D15A7DCC-A081-412A-812C-9BDD6C2E78B8}" srcOrd="1" destOrd="0" parTransId="{2B0B2511-659F-4A83-9156-0E8F5287AA9A}" sibTransId="{C353F710-05E7-4276-A9A1-097106F02F04}"/>
    <dgm:cxn modelId="{C714D984-9D10-4E16-9F5B-2CB5D261D302}" type="presOf" srcId="{6D76CA4B-ECEB-4D84-A137-6F0BBB7C45E6}" destId="{23D92351-4292-4298-9B40-90F2AE0BE686}" srcOrd="0" destOrd="0" presId="urn:microsoft.com/office/officeart/2005/8/layout/chevron1"/>
    <dgm:cxn modelId="{E96AE4B3-1DF7-4D1F-B457-CB062DAF192B}" srcId="{DC2DCBD0-59FB-42F8-A338-1B04CCF040E1}" destId="{6D76CA4B-ECEB-4D84-A137-6F0BBB7C45E6}" srcOrd="0" destOrd="0" parTransId="{CA5662AA-7118-41D1-B270-DC4549BF922A}" sibTransId="{ACC1994A-324F-4542-92AC-4A3D057B398B}"/>
    <dgm:cxn modelId="{A02736C8-A55A-4515-8502-2A3CE3ADB90B}" type="presOf" srcId="{DC2DCBD0-59FB-42F8-A338-1B04CCF040E1}" destId="{1835D2DD-AFB5-4B6B-B46F-1AF81E82540C}" srcOrd="0" destOrd="0" presId="urn:microsoft.com/office/officeart/2005/8/layout/chevron1"/>
    <dgm:cxn modelId="{A7A61F8D-9994-4487-A744-985D7BA930FF}" type="presParOf" srcId="{1835D2DD-AFB5-4B6B-B46F-1AF81E82540C}" destId="{23D92351-4292-4298-9B40-90F2AE0BE686}" srcOrd="0" destOrd="0" presId="urn:microsoft.com/office/officeart/2005/8/layout/chevron1"/>
    <dgm:cxn modelId="{24D73277-C555-4ED7-BDF6-CE33DD95E40E}" type="presParOf" srcId="{1835D2DD-AFB5-4B6B-B46F-1AF81E82540C}" destId="{93400F12-EE17-4675-824F-B48318E1D2FC}" srcOrd="1" destOrd="0" presId="urn:microsoft.com/office/officeart/2005/8/layout/chevron1"/>
    <dgm:cxn modelId="{3E71BA9D-6454-4ACC-95B5-5C14D01D10B2}" type="presParOf" srcId="{1835D2DD-AFB5-4B6B-B46F-1AF81E82540C}" destId="{16FA53E6-57DB-49E6-A44C-9F8296AAE296}" srcOrd="2" destOrd="0" presId="urn:microsoft.com/office/officeart/2005/8/layout/chevron1"/>
    <dgm:cxn modelId="{6309FF72-658A-4614-B32D-931D799BD9C8}" type="presParOf" srcId="{1835D2DD-AFB5-4B6B-B46F-1AF81E82540C}" destId="{5E3CA710-DAC1-4371-97FC-2772F8AFC67C}" srcOrd="3" destOrd="0" presId="urn:microsoft.com/office/officeart/2005/8/layout/chevron1"/>
    <dgm:cxn modelId="{18D68A78-E0EE-4770-BA58-33DF880D4B73}" type="presParOf" srcId="{1835D2DD-AFB5-4B6B-B46F-1AF81E82540C}" destId="{573E2AB2-B334-4C1F-9AD3-04CEE6764DDC}" srcOrd="4"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D92351-4292-4298-9B40-90F2AE0BE686}">
      <dsp:nvSpPr>
        <dsp:cNvPr id="0" name=""/>
        <dsp:cNvSpPr/>
      </dsp:nvSpPr>
      <dsp:spPr>
        <a:xfrm>
          <a:off x="2556" y="1089957"/>
          <a:ext cx="3114777" cy="1245910"/>
        </a:xfrm>
        <a:prstGeom prst="chevron">
          <a:avLst/>
        </a:prstGeom>
        <a:solidFill>
          <a:schemeClr val="accent1">
            <a:hueOff val="0"/>
            <a:satOff val="0"/>
            <a:lumOff val="0"/>
            <a:alphaOff val="0"/>
          </a:schemeClr>
        </a:solidFill>
        <a:ln w="127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36005" rIns="36005" bIns="36005" numCol="1" spcCol="1270" anchor="ctr" anchorCtr="0">
          <a:noAutofit/>
        </a:bodyPr>
        <a:lstStyle/>
        <a:p>
          <a:pPr marL="0" lvl="0" indent="0" algn="ctr" defTabSz="1200150">
            <a:lnSpc>
              <a:spcPct val="90000"/>
            </a:lnSpc>
            <a:spcBef>
              <a:spcPct val="0"/>
            </a:spcBef>
            <a:spcAft>
              <a:spcPct val="35000"/>
            </a:spcAft>
            <a:buNone/>
          </a:pPr>
          <a:r>
            <a:rPr lang="es-AR" sz="2700" kern="1200" dirty="0"/>
            <a:t>Recuperar y recoger los residuos	</a:t>
          </a:r>
          <a:endParaRPr lang="es-ES" sz="2700" kern="1200" dirty="0"/>
        </a:p>
      </dsp:txBody>
      <dsp:txXfrm>
        <a:off x="625511" y="1089957"/>
        <a:ext cx="1868867" cy="1245910"/>
      </dsp:txXfrm>
    </dsp:sp>
    <dsp:sp modelId="{16FA53E6-57DB-49E6-A44C-9F8296AAE296}">
      <dsp:nvSpPr>
        <dsp:cNvPr id="0" name=""/>
        <dsp:cNvSpPr/>
      </dsp:nvSpPr>
      <dsp:spPr>
        <a:xfrm>
          <a:off x="2805855" y="1089957"/>
          <a:ext cx="3114777" cy="1245910"/>
        </a:xfrm>
        <a:prstGeom prst="chevron">
          <a:avLst/>
        </a:prstGeom>
        <a:solidFill>
          <a:srgbClr val="7030A0"/>
        </a:solidFill>
        <a:ln w="12700" cap="flat" cmpd="sng" algn="ctr">
          <a:solidFill>
            <a:srgbClr val="00B0F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36005" rIns="36005" bIns="36005" numCol="1" spcCol="1270" anchor="ctr" anchorCtr="0">
          <a:noAutofit/>
        </a:bodyPr>
        <a:lstStyle/>
        <a:p>
          <a:pPr marL="0" lvl="0" indent="0" algn="ctr" defTabSz="1200150">
            <a:lnSpc>
              <a:spcPct val="90000"/>
            </a:lnSpc>
            <a:spcBef>
              <a:spcPct val="0"/>
            </a:spcBef>
            <a:spcAft>
              <a:spcPct val="35000"/>
            </a:spcAft>
            <a:buNone/>
          </a:pPr>
          <a:r>
            <a:rPr lang="es-AR" sz="2700" kern="1200" dirty="0"/>
            <a:t>Transportar los residuos</a:t>
          </a:r>
          <a:endParaRPr lang="es-ES" sz="2700" kern="1200" dirty="0"/>
        </a:p>
      </dsp:txBody>
      <dsp:txXfrm>
        <a:off x="3428810" y="1089957"/>
        <a:ext cx="1868867" cy="1245910"/>
      </dsp:txXfrm>
    </dsp:sp>
    <dsp:sp modelId="{573E2AB2-B334-4C1F-9AD3-04CEE6764DDC}">
      <dsp:nvSpPr>
        <dsp:cNvPr id="0" name=""/>
        <dsp:cNvSpPr/>
      </dsp:nvSpPr>
      <dsp:spPr>
        <a:xfrm>
          <a:off x="5609155" y="1089957"/>
          <a:ext cx="3114777" cy="1245910"/>
        </a:xfrm>
        <a:prstGeom prst="chevron">
          <a:avLst/>
        </a:prstGeom>
        <a:solidFill>
          <a:srgbClr val="FFC000"/>
        </a:solidFill>
        <a:ln w="12700" cap="flat" cmpd="sng" algn="ctr">
          <a:solidFill>
            <a:srgbClr val="7030A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36005" rIns="36005" bIns="36005" numCol="1" spcCol="1270" anchor="ctr" anchorCtr="0">
          <a:noAutofit/>
        </a:bodyPr>
        <a:lstStyle/>
        <a:p>
          <a:pPr marL="0" lvl="0" indent="0" algn="ctr" defTabSz="1200150">
            <a:lnSpc>
              <a:spcPct val="90000"/>
            </a:lnSpc>
            <a:spcBef>
              <a:spcPct val="0"/>
            </a:spcBef>
            <a:spcAft>
              <a:spcPct val="35000"/>
            </a:spcAft>
            <a:buNone/>
          </a:pPr>
          <a:r>
            <a:rPr lang="es-AR" sz="2700" kern="1200" dirty="0"/>
            <a:t>Tratamiento de residuos</a:t>
          </a:r>
          <a:endParaRPr lang="es-ES" sz="2700" kern="1200" dirty="0"/>
        </a:p>
      </dsp:txBody>
      <dsp:txXfrm>
        <a:off x="6232110" y="1089957"/>
        <a:ext cx="1868867" cy="124591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webp>
</file>

<file path=ppt/media/image2.jpg>
</file>

<file path=ppt/media/image3.gif>
</file>

<file path=ppt/media/image4.png>
</file>

<file path=ppt/media/image5.png>
</file>

<file path=ppt/media/image6.pn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198922BE-D5A9-499C-8A13-5ED31686A956}" type="datetimeFigureOut">
              <a:rPr lang="es-ES" smtClean="0"/>
              <a:t>02/06/2023</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ACD3CC12-4620-4A35-97AF-5478276E9F73}" type="slidenum">
              <a:rPr lang="es-ES" smtClean="0"/>
              <a:t>‹Nº›</a:t>
            </a:fld>
            <a:endParaRPr lang="es-ES" dirty="0"/>
          </a:p>
        </p:txBody>
      </p:sp>
    </p:spTree>
    <p:extLst>
      <p:ext uri="{BB962C8B-B14F-4D97-AF65-F5344CB8AC3E}">
        <p14:creationId xmlns:p14="http://schemas.microsoft.com/office/powerpoint/2010/main" val="1989206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198922BE-D5A9-499C-8A13-5ED31686A956}" type="datetimeFigureOut">
              <a:rPr lang="es-ES" smtClean="0"/>
              <a:t>02/06/2023</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ACD3CC12-4620-4A35-97AF-5478276E9F73}" type="slidenum">
              <a:rPr lang="es-ES" smtClean="0"/>
              <a:t>‹Nº›</a:t>
            </a:fld>
            <a:endParaRPr lang="es-ES" dirty="0"/>
          </a:p>
        </p:txBody>
      </p:sp>
    </p:spTree>
    <p:extLst>
      <p:ext uri="{BB962C8B-B14F-4D97-AF65-F5344CB8AC3E}">
        <p14:creationId xmlns:p14="http://schemas.microsoft.com/office/powerpoint/2010/main" val="4047295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198922BE-D5A9-499C-8A13-5ED31686A956}" type="datetimeFigureOut">
              <a:rPr lang="es-ES" smtClean="0"/>
              <a:t>02/06/2023</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ACD3CC12-4620-4A35-97AF-5478276E9F73}" type="slidenum">
              <a:rPr lang="es-ES" smtClean="0"/>
              <a:t>‹Nº›</a:t>
            </a:fld>
            <a:endParaRPr lang="es-ES" dirty="0"/>
          </a:p>
        </p:txBody>
      </p:sp>
    </p:spTree>
    <p:extLst>
      <p:ext uri="{BB962C8B-B14F-4D97-AF65-F5344CB8AC3E}">
        <p14:creationId xmlns:p14="http://schemas.microsoft.com/office/powerpoint/2010/main" val="3024205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198922BE-D5A9-499C-8A13-5ED31686A956}" type="datetimeFigureOut">
              <a:rPr lang="es-ES" smtClean="0"/>
              <a:t>02/06/2023</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ACD3CC12-4620-4A35-97AF-5478276E9F73}" type="slidenum">
              <a:rPr lang="es-ES" smtClean="0"/>
              <a:t>‹Nº›</a:t>
            </a:fld>
            <a:endParaRPr lang="es-ES" dirty="0"/>
          </a:p>
        </p:txBody>
      </p:sp>
    </p:spTree>
    <p:extLst>
      <p:ext uri="{BB962C8B-B14F-4D97-AF65-F5344CB8AC3E}">
        <p14:creationId xmlns:p14="http://schemas.microsoft.com/office/powerpoint/2010/main" val="985201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198922BE-D5A9-499C-8A13-5ED31686A956}" type="datetimeFigureOut">
              <a:rPr lang="es-ES" smtClean="0"/>
              <a:t>02/06/2023</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ACD3CC12-4620-4A35-97AF-5478276E9F73}" type="slidenum">
              <a:rPr lang="es-ES" smtClean="0"/>
              <a:t>‹Nº›</a:t>
            </a:fld>
            <a:endParaRPr lang="es-ES" dirty="0"/>
          </a:p>
        </p:txBody>
      </p:sp>
    </p:spTree>
    <p:extLst>
      <p:ext uri="{BB962C8B-B14F-4D97-AF65-F5344CB8AC3E}">
        <p14:creationId xmlns:p14="http://schemas.microsoft.com/office/powerpoint/2010/main" val="525350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98922BE-D5A9-499C-8A13-5ED31686A956}" type="datetimeFigureOut">
              <a:rPr lang="es-ES" smtClean="0"/>
              <a:t>02/06/2023</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ACD3CC12-4620-4A35-97AF-5478276E9F73}" type="slidenum">
              <a:rPr lang="es-ES" smtClean="0"/>
              <a:t>‹Nº›</a:t>
            </a:fld>
            <a:endParaRPr lang="es-ES" dirty="0"/>
          </a:p>
        </p:txBody>
      </p:sp>
    </p:spTree>
    <p:extLst>
      <p:ext uri="{BB962C8B-B14F-4D97-AF65-F5344CB8AC3E}">
        <p14:creationId xmlns:p14="http://schemas.microsoft.com/office/powerpoint/2010/main" val="4691814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198922BE-D5A9-499C-8A13-5ED31686A956}" type="datetimeFigureOut">
              <a:rPr lang="es-ES" smtClean="0"/>
              <a:t>02/06/2023</a:t>
            </a:fld>
            <a:endParaRPr lang="es-ES" dirty="0"/>
          </a:p>
        </p:txBody>
      </p:sp>
      <p:sp>
        <p:nvSpPr>
          <p:cNvPr id="8" name="Footer Placeholder 7"/>
          <p:cNvSpPr>
            <a:spLocks noGrp="1"/>
          </p:cNvSpPr>
          <p:nvPr>
            <p:ph type="ftr" sz="quarter" idx="11"/>
          </p:nvPr>
        </p:nvSpPr>
        <p:spPr/>
        <p:txBody>
          <a:bodyPr/>
          <a:lstStyle/>
          <a:p>
            <a:endParaRPr lang="es-ES" dirty="0"/>
          </a:p>
        </p:txBody>
      </p:sp>
      <p:sp>
        <p:nvSpPr>
          <p:cNvPr id="9" name="Slide Number Placeholder 8"/>
          <p:cNvSpPr>
            <a:spLocks noGrp="1"/>
          </p:cNvSpPr>
          <p:nvPr>
            <p:ph type="sldNum" sz="quarter" idx="12"/>
          </p:nvPr>
        </p:nvSpPr>
        <p:spPr/>
        <p:txBody>
          <a:bodyPr/>
          <a:lstStyle/>
          <a:p>
            <a:fld id="{ACD3CC12-4620-4A35-97AF-5478276E9F73}" type="slidenum">
              <a:rPr lang="es-ES" smtClean="0"/>
              <a:t>‹Nº›</a:t>
            </a:fld>
            <a:endParaRPr lang="es-ES" dirty="0"/>
          </a:p>
        </p:txBody>
      </p:sp>
    </p:spTree>
    <p:extLst>
      <p:ext uri="{BB962C8B-B14F-4D97-AF65-F5344CB8AC3E}">
        <p14:creationId xmlns:p14="http://schemas.microsoft.com/office/powerpoint/2010/main" val="34936407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198922BE-D5A9-499C-8A13-5ED31686A956}" type="datetimeFigureOut">
              <a:rPr lang="es-ES" smtClean="0"/>
              <a:t>02/06/2023</a:t>
            </a:fld>
            <a:endParaRPr lang="es-ES" dirty="0"/>
          </a:p>
        </p:txBody>
      </p:sp>
      <p:sp>
        <p:nvSpPr>
          <p:cNvPr id="4" name="Footer Placeholder 3"/>
          <p:cNvSpPr>
            <a:spLocks noGrp="1"/>
          </p:cNvSpPr>
          <p:nvPr>
            <p:ph type="ftr" sz="quarter" idx="11"/>
          </p:nvPr>
        </p:nvSpPr>
        <p:spPr/>
        <p:txBody>
          <a:bodyPr/>
          <a:lstStyle/>
          <a:p>
            <a:endParaRPr lang="es-ES" dirty="0"/>
          </a:p>
        </p:txBody>
      </p:sp>
      <p:sp>
        <p:nvSpPr>
          <p:cNvPr id="5" name="Slide Number Placeholder 4"/>
          <p:cNvSpPr>
            <a:spLocks noGrp="1"/>
          </p:cNvSpPr>
          <p:nvPr>
            <p:ph type="sldNum" sz="quarter" idx="12"/>
          </p:nvPr>
        </p:nvSpPr>
        <p:spPr/>
        <p:txBody>
          <a:bodyPr/>
          <a:lstStyle/>
          <a:p>
            <a:fld id="{ACD3CC12-4620-4A35-97AF-5478276E9F73}" type="slidenum">
              <a:rPr lang="es-ES" smtClean="0"/>
              <a:t>‹Nº›</a:t>
            </a:fld>
            <a:endParaRPr lang="es-ES" dirty="0"/>
          </a:p>
        </p:txBody>
      </p:sp>
    </p:spTree>
    <p:extLst>
      <p:ext uri="{BB962C8B-B14F-4D97-AF65-F5344CB8AC3E}">
        <p14:creationId xmlns:p14="http://schemas.microsoft.com/office/powerpoint/2010/main" val="1403796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8922BE-D5A9-499C-8A13-5ED31686A956}" type="datetimeFigureOut">
              <a:rPr lang="es-ES" smtClean="0"/>
              <a:t>02/06/2023</a:t>
            </a:fld>
            <a:endParaRPr lang="es-ES" dirty="0"/>
          </a:p>
        </p:txBody>
      </p:sp>
      <p:sp>
        <p:nvSpPr>
          <p:cNvPr id="3" name="Footer Placeholder 2"/>
          <p:cNvSpPr>
            <a:spLocks noGrp="1"/>
          </p:cNvSpPr>
          <p:nvPr>
            <p:ph type="ftr" sz="quarter" idx="11"/>
          </p:nvPr>
        </p:nvSpPr>
        <p:spPr/>
        <p:txBody>
          <a:bodyPr/>
          <a:lstStyle/>
          <a:p>
            <a:endParaRPr lang="es-ES" dirty="0"/>
          </a:p>
        </p:txBody>
      </p:sp>
      <p:sp>
        <p:nvSpPr>
          <p:cNvPr id="4" name="Slide Number Placeholder 3"/>
          <p:cNvSpPr>
            <a:spLocks noGrp="1"/>
          </p:cNvSpPr>
          <p:nvPr>
            <p:ph type="sldNum" sz="quarter" idx="12"/>
          </p:nvPr>
        </p:nvSpPr>
        <p:spPr/>
        <p:txBody>
          <a:bodyPr/>
          <a:lstStyle/>
          <a:p>
            <a:fld id="{ACD3CC12-4620-4A35-97AF-5478276E9F73}" type="slidenum">
              <a:rPr lang="es-ES" smtClean="0"/>
              <a:t>‹Nº›</a:t>
            </a:fld>
            <a:endParaRPr lang="es-ES" dirty="0"/>
          </a:p>
        </p:txBody>
      </p:sp>
    </p:spTree>
    <p:extLst>
      <p:ext uri="{BB962C8B-B14F-4D97-AF65-F5344CB8AC3E}">
        <p14:creationId xmlns:p14="http://schemas.microsoft.com/office/powerpoint/2010/main" val="214366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198922BE-D5A9-499C-8A13-5ED31686A956}" type="datetimeFigureOut">
              <a:rPr lang="es-ES" smtClean="0"/>
              <a:t>02/06/2023</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ACD3CC12-4620-4A35-97AF-5478276E9F73}" type="slidenum">
              <a:rPr lang="es-ES" smtClean="0"/>
              <a:t>‹Nº›</a:t>
            </a:fld>
            <a:endParaRPr lang="es-ES" dirty="0"/>
          </a:p>
        </p:txBody>
      </p:sp>
    </p:spTree>
    <p:extLst>
      <p:ext uri="{BB962C8B-B14F-4D97-AF65-F5344CB8AC3E}">
        <p14:creationId xmlns:p14="http://schemas.microsoft.com/office/powerpoint/2010/main" val="1892701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dirty="0"/>
              <a:t>Haga clic en el icono para agregar una imagen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198922BE-D5A9-499C-8A13-5ED31686A956}" type="datetimeFigureOut">
              <a:rPr lang="es-ES" smtClean="0"/>
              <a:t>02/06/2023</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ACD3CC12-4620-4A35-97AF-5478276E9F73}" type="slidenum">
              <a:rPr lang="es-ES" smtClean="0"/>
              <a:t>‹Nº›</a:t>
            </a:fld>
            <a:endParaRPr lang="es-ES" dirty="0"/>
          </a:p>
        </p:txBody>
      </p:sp>
    </p:spTree>
    <p:extLst>
      <p:ext uri="{BB962C8B-B14F-4D97-AF65-F5344CB8AC3E}">
        <p14:creationId xmlns:p14="http://schemas.microsoft.com/office/powerpoint/2010/main" val="2970631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8922BE-D5A9-499C-8A13-5ED31686A956}" type="datetimeFigureOut">
              <a:rPr lang="es-ES" smtClean="0"/>
              <a:t>02/06/2023</a:t>
            </a:fld>
            <a:endParaRPr lang="es-E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D3CC12-4620-4A35-97AF-5478276E9F73}" type="slidenum">
              <a:rPr lang="es-ES" smtClean="0"/>
              <a:t>‹Nº›</a:t>
            </a:fld>
            <a:endParaRPr lang="es-ES" dirty="0"/>
          </a:p>
        </p:txBody>
      </p:sp>
    </p:spTree>
    <p:extLst>
      <p:ext uri="{BB962C8B-B14F-4D97-AF65-F5344CB8AC3E}">
        <p14:creationId xmlns:p14="http://schemas.microsoft.com/office/powerpoint/2010/main" val="381021691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ecologiaverde.com/que-es-la-gestion-de-residuos-2787.html#anchor_5" TargetMode="External"/><Relationship Id="rId3" Type="http://schemas.openxmlformats.org/officeDocument/2006/relationships/hyperlink" Target="https://www.ecologiaverde.com/que-es-la-gestion-de-residuos-2787.html#anchor_0" TargetMode="External"/><Relationship Id="rId7" Type="http://schemas.openxmlformats.org/officeDocument/2006/relationships/hyperlink" Target="https://www.ecologiaverde.com/que-es-la-gestion-de-residuos-2787.html#anchor_4" TargetMode="External"/><Relationship Id="rId2" Type="http://schemas.openxmlformats.org/officeDocument/2006/relationships/image" Target="../media/image1.webp"/><Relationship Id="rId1" Type="http://schemas.openxmlformats.org/officeDocument/2006/relationships/slideLayout" Target="../slideLayouts/slideLayout2.xml"/><Relationship Id="rId6" Type="http://schemas.openxmlformats.org/officeDocument/2006/relationships/hyperlink" Target="https://www.ecologiaverde.com/que-es-la-gestion-de-residuos-2787.html#anchor_3" TargetMode="External"/><Relationship Id="rId5" Type="http://schemas.openxmlformats.org/officeDocument/2006/relationships/hyperlink" Target="https://www.ecologiaverde.com/que-es-la-gestion-de-residuos-2787.html#anchor_2" TargetMode="External"/><Relationship Id="rId10" Type="http://schemas.openxmlformats.org/officeDocument/2006/relationships/hyperlink" Target="https://www.ecologiaverde.com/que-es-la-gestion-de-residuos-2787.html#anchor_12" TargetMode="External"/><Relationship Id="rId4" Type="http://schemas.openxmlformats.org/officeDocument/2006/relationships/hyperlink" Target="https://www.ecologiaverde.com/que-es-la-gestion-de-residuos-2787.html#anchor_1" TargetMode="External"/><Relationship Id="rId9" Type="http://schemas.openxmlformats.org/officeDocument/2006/relationships/hyperlink" Target="https://www.ecologiaverde.com/que-es-la-gestion-de-residuos-2787.html#anchor_6"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technofaq.org/posts/2017/10/the-important-things-about-project-management/" TargetMode="External"/><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pensareco.blogspot.com/2012/08/lixo-tratamento-uniforme.html" TargetMode="External"/><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ciencialaultima.blogspot.com/2014/05/gestion-de-residuos-toxicos-y.html" TargetMode="Externa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31edgarsolis46.blogspot.com/2015/10/rpbi-las-siglas-de-los-residuos.html"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hyperlink" Target="http://cuidatumundo-tc.blogspot.com/2010/07/origen-y-tipos-de-contaminantes-del.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B9B19FEC-72E9-DEF3-8A01-96C86972EB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4600" y="1625600"/>
            <a:ext cx="4443412" cy="4443412"/>
          </a:xfrm>
          <a:prstGeom prst="rect">
            <a:avLst/>
          </a:prstGeom>
        </p:spPr>
      </p:pic>
      <p:sp>
        <p:nvSpPr>
          <p:cNvPr id="4" name="Título 3">
            <a:extLst>
              <a:ext uri="{FF2B5EF4-FFF2-40B4-BE49-F238E27FC236}">
                <a16:creationId xmlns:a16="http://schemas.microsoft.com/office/drawing/2014/main" id="{AB3B8EB4-7981-1153-FAC9-CA76CBA61C88}"/>
              </a:ext>
            </a:extLst>
          </p:cNvPr>
          <p:cNvSpPr>
            <a:spLocks noGrp="1"/>
          </p:cNvSpPr>
          <p:nvPr>
            <p:ph type="title"/>
          </p:nvPr>
        </p:nvSpPr>
        <p:spPr>
          <a:xfrm>
            <a:off x="838200" y="365125"/>
            <a:ext cx="10515600" cy="777875"/>
          </a:xfrm>
        </p:spPr>
        <p:txBody>
          <a:bodyPr/>
          <a:lstStyle/>
          <a:p>
            <a:pPr algn="ctr"/>
            <a:r>
              <a:rPr lang="es-AR" u="sng" dirty="0"/>
              <a:t>Gestión de residuos</a:t>
            </a:r>
            <a:endParaRPr lang="es-ES" u="sng" dirty="0"/>
          </a:p>
        </p:txBody>
      </p:sp>
      <p:sp>
        <p:nvSpPr>
          <p:cNvPr id="5" name="Marcador de contenido 4">
            <a:extLst>
              <a:ext uri="{FF2B5EF4-FFF2-40B4-BE49-F238E27FC236}">
                <a16:creationId xmlns:a16="http://schemas.microsoft.com/office/drawing/2014/main" id="{EBAA6648-1B97-39F2-EC29-0EF97C482837}"/>
              </a:ext>
            </a:extLst>
          </p:cNvPr>
          <p:cNvSpPr>
            <a:spLocks noGrp="1"/>
          </p:cNvSpPr>
          <p:nvPr>
            <p:ph idx="1"/>
          </p:nvPr>
        </p:nvSpPr>
        <p:spPr>
          <a:xfrm>
            <a:off x="838200" y="1625600"/>
            <a:ext cx="10515600" cy="4667250"/>
          </a:xfrm>
        </p:spPr>
        <p:txBody>
          <a:bodyPr>
            <a:normAutofit fontScale="92500" lnSpcReduction="10000"/>
          </a:bodyPr>
          <a:lstStyle/>
          <a:p>
            <a:pPr algn="l">
              <a:buFont typeface="+mj-lt"/>
              <a:buAutoNum type="arabicPeriod"/>
            </a:pPr>
            <a:endParaRPr lang="es-AR" sz="2200" b="0" i="0" u="none" strike="noStrike" dirty="0">
              <a:solidFill>
                <a:srgbClr val="002060"/>
              </a:solidFill>
              <a:effectLst/>
              <a:latin typeface="Catamaran"/>
              <a:hlinkClick r:id="rId3">
                <a:extLst>
                  <a:ext uri="{A12FA001-AC4F-418D-AE19-62706E023703}">
                    <ahyp:hlinkClr xmlns:ahyp="http://schemas.microsoft.com/office/drawing/2018/hyperlinkcolor" val="tx"/>
                  </a:ext>
                </a:extLst>
              </a:hlinkClick>
            </a:endParaRPr>
          </a:p>
          <a:p>
            <a:pPr>
              <a:buFont typeface="+mj-lt"/>
              <a:buAutoNum type="arabicPeriod"/>
            </a:pPr>
            <a:r>
              <a:rPr lang="es-AR" sz="2200" strike="noStrike" dirty="0">
                <a:solidFill>
                  <a:srgbClr val="002060"/>
                </a:solidFill>
                <a:effectLst/>
                <a:latin typeface="Catamaran"/>
                <a:hlinkClick r:id="rId3">
                  <a:extLst>
                    <a:ext uri="{A12FA001-AC4F-418D-AE19-62706E023703}">
                      <ahyp:hlinkClr xmlns:ahyp="http://schemas.microsoft.com/office/drawing/2018/hyperlinkcolor" val="tx"/>
                    </a:ext>
                  </a:extLst>
                </a:hlinkClick>
              </a:rPr>
              <a:t>Definición de gestión de residuos y sus fases</a:t>
            </a:r>
            <a:endParaRPr lang="es-AR" sz="2200" dirty="0">
              <a:solidFill>
                <a:srgbClr val="002060"/>
              </a:solidFill>
              <a:effectLst/>
              <a:latin typeface="Catamaran"/>
            </a:endParaRPr>
          </a:p>
          <a:p>
            <a:pPr>
              <a:buFont typeface="+mj-lt"/>
              <a:buAutoNum type="arabicPeriod"/>
            </a:pPr>
            <a:r>
              <a:rPr lang="es-AR" sz="2200" u="sng" dirty="0">
                <a:solidFill>
                  <a:srgbClr val="002060"/>
                </a:solidFill>
                <a:effectLst/>
                <a:latin typeface="Catamaran"/>
                <a:hlinkClick r:id="rId4">
                  <a:extLst>
                    <a:ext uri="{A12FA001-AC4F-418D-AE19-62706E023703}">
                      <ahyp:hlinkClr xmlns:ahyp="http://schemas.microsoft.com/office/drawing/2018/hyperlinkcolor" val="tx"/>
                    </a:ext>
                  </a:extLst>
                </a:hlinkClick>
              </a:rPr>
              <a:t>Tipos de gestión de residuos</a:t>
            </a:r>
            <a:endParaRPr lang="es-AR" sz="2200" dirty="0">
              <a:solidFill>
                <a:srgbClr val="002060"/>
              </a:solidFill>
              <a:effectLst/>
              <a:latin typeface="Catamaran"/>
            </a:endParaRPr>
          </a:p>
          <a:p>
            <a:pPr>
              <a:buFont typeface="+mj-lt"/>
              <a:buAutoNum type="arabicPeriod"/>
            </a:pPr>
            <a:r>
              <a:rPr lang="es-AR" sz="2200" strike="noStrike" dirty="0">
                <a:solidFill>
                  <a:srgbClr val="002060"/>
                </a:solidFill>
                <a:effectLst/>
                <a:latin typeface="Catamaran"/>
                <a:hlinkClick r:id="rId5">
                  <a:extLst>
                    <a:ext uri="{A12FA001-AC4F-418D-AE19-62706E023703}">
                      <ahyp:hlinkClr xmlns:ahyp="http://schemas.microsoft.com/office/drawing/2018/hyperlinkcolor" val="tx"/>
                    </a:ext>
                  </a:extLst>
                </a:hlinkClick>
              </a:rPr>
              <a:t>Gestión de residuos sólidos urbanos</a:t>
            </a:r>
            <a:endParaRPr lang="es-AR" sz="2200" dirty="0">
              <a:solidFill>
                <a:srgbClr val="002060"/>
              </a:solidFill>
              <a:effectLst/>
              <a:latin typeface="Catamaran"/>
            </a:endParaRPr>
          </a:p>
          <a:p>
            <a:pPr>
              <a:buFont typeface="+mj-lt"/>
              <a:buAutoNum type="arabicPeriod"/>
            </a:pPr>
            <a:r>
              <a:rPr lang="es-AR" sz="2200" strike="noStrike" dirty="0">
                <a:solidFill>
                  <a:srgbClr val="002060"/>
                </a:solidFill>
                <a:effectLst/>
                <a:latin typeface="Catamaran"/>
                <a:hlinkClick r:id="rId6">
                  <a:extLst>
                    <a:ext uri="{A12FA001-AC4F-418D-AE19-62706E023703}">
                      <ahyp:hlinkClr xmlns:ahyp="http://schemas.microsoft.com/office/drawing/2018/hyperlinkcolor" val="tx"/>
                    </a:ext>
                  </a:extLst>
                </a:hlinkClick>
              </a:rPr>
              <a:t>Gestión de residuos peligrosos</a:t>
            </a:r>
            <a:endParaRPr lang="es-AR" sz="2200" strike="noStrike" dirty="0">
              <a:solidFill>
                <a:srgbClr val="002060"/>
              </a:solidFill>
              <a:effectLst/>
              <a:latin typeface="Catamaran"/>
            </a:endParaRPr>
          </a:p>
          <a:p>
            <a:pPr>
              <a:buFont typeface="+mj-lt"/>
              <a:buAutoNum type="arabicPeriod"/>
            </a:pPr>
            <a:r>
              <a:rPr lang="es-AR" sz="2200" u="sng" dirty="0">
                <a:solidFill>
                  <a:srgbClr val="002060"/>
                </a:solidFill>
                <a:effectLst/>
                <a:latin typeface="Catamaran"/>
              </a:rPr>
              <a:t>Gráfico del volumen de generación de residuos electrónicos en </a:t>
            </a:r>
          </a:p>
          <a:p>
            <a:pPr marL="230400" indent="-230400">
              <a:buNone/>
            </a:pPr>
            <a:r>
              <a:rPr lang="es-AR" sz="2200" dirty="0">
                <a:solidFill>
                  <a:srgbClr val="002060"/>
                </a:solidFill>
                <a:latin typeface="Catamaran"/>
              </a:rPr>
              <a:t>    </a:t>
            </a:r>
            <a:r>
              <a:rPr lang="es-AR" sz="2200" u="sng" dirty="0">
                <a:solidFill>
                  <a:srgbClr val="002060"/>
                </a:solidFill>
                <a:latin typeface="Catamaran"/>
              </a:rPr>
              <a:t>Argentina desde 2015 a 2021.</a:t>
            </a:r>
            <a:endParaRPr lang="es-AR" sz="2200" u="sng" dirty="0">
              <a:solidFill>
                <a:srgbClr val="002060"/>
              </a:solidFill>
              <a:effectLst/>
              <a:latin typeface="Catamaran"/>
            </a:endParaRPr>
          </a:p>
          <a:p>
            <a:pPr marL="230400" indent="-230400">
              <a:buFont typeface="+mj-lt"/>
              <a:buAutoNum type="arabicPeriod" startAt="6"/>
            </a:pPr>
            <a:r>
              <a:rPr lang="es-AR" sz="2200" strike="noStrike" dirty="0">
                <a:solidFill>
                  <a:srgbClr val="002060"/>
                </a:solidFill>
                <a:effectLst/>
                <a:latin typeface="Catamaran"/>
                <a:hlinkClick r:id="rId7">
                  <a:extLst>
                    <a:ext uri="{A12FA001-AC4F-418D-AE19-62706E023703}">
                      <ahyp:hlinkClr xmlns:ahyp="http://schemas.microsoft.com/office/drawing/2018/hyperlinkcolor" val="tx"/>
                    </a:ext>
                  </a:extLst>
                </a:hlinkClick>
              </a:rPr>
              <a:t>Gestión de residuos sanitarios</a:t>
            </a:r>
            <a:endParaRPr lang="es-AR" sz="2200" dirty="0">
              <a:solidFill>
                <a:srgbClr val="002060"/>
              </a:solidFill>
              <a:effectLst/>
              <a:latin typeface="Catamaran"/>
            </a:endParaRPr>
          </a:p>
          <a:p>
            <a:pPr>
              <a:buFont typeface="+mj-lt"/>
              <a:buAutoNum type="arabicPeriod" startAt="6"/>
            </a:pPr>
            <a:r>
              <a:rPr lang="es-AR" sz="2200" strike="noStrike" dirty="0">
                <a:solidFill>
                  <a:srgbClr val="002060"/>
                </a:solidFill>
                <a:effectLst/>
                <a:latin typeface="Catamaran"/>
                <a:hlinkClick r:id="rId8">
                  <a:extLst>
                    <a:ext uri="{A12FA001-AC4F-418D-AE19-62706E023703}">
                      <ahyp:hlinkClr xmlns:ahyp="http://schemas.microsoft.com/office/drawing/2018/hyperlinkcolor" val="tx"/>
                    </a:ext>
                  </a:extLst>
                </a:hlinkClick>
              </a:rPr>
              <a:t>Gestión de residuos industriales</a:t>
            </a:r>
            <a:endParaRPr lang="es-AR" sz="2200" dirty="0">
              <a:solidFill>
                <a:srgbClr val="002060"/>
              </a:solidFill>
              <a:effectLst/>
              <a:latin typeface="Catamaran"/>
            </a:endParaRPr>
          </a:p>
          <a:p>
            <a:pPr>
              <a:buFont typeface="+mj-lt"/>
              <a:buAutoNum type="arabicPeriod" startAt="6"/>
            </a:pPr>
            <a:r>
              <a:rPr lang="es-AR" sz="2200" strike="noStrike" dirty="0">
                <a:solidFill>
                  <a:srgbClr val="002060"/>
                </a:solidFill>
                <a:effectLst/>
                <a:latin typeface="Catamaran"/>
                <a:hlinkClick r:id="rId9">
                  <a:extLst>
                    <a:ext uri="{A12FA001-AC4F-418D-AE19-62706E023703}">
                      <ahyp:hlinkClr xmlns:ahyp="http://schemas.microsoft.com/office/drawing/2018/hyperlinkcolor" val="tx"/>
                    </a:ext>
                  </a:extLst>
                </a:hlinkClick>
              </a:rPr>
              <a:t>Técnicas de gestión de residuos</a:t>
            </a:r>
            <a:endParaRPr lang="es-AR" sz="2200" dirty="0">
              <a:solidFill>
                <a:srgbClr val="002060"/>
              </a:solidFill>
              <a:effectLst/>
              <a:latin typeface="Catamaran"/>
            </a:endParaRPr>
          </a:p>
          <a:p>
            <a:pPr>
              <a:buFont typeface="+mj-lt"/>
              <a:buAutoNum type="arabicPeriod" startAt="6"/>
            </a:pPr>
            <a:r>
              <a:rPr lang="es-AR" sz="2200" strike="noStrike" dirty="0">
                <a:solidFill>
                  <a:srgbClr val="002060"/>
                </a:solidFill>
                <a:effectLst/>
                <a:latin typeface="Catamaran"/>
                <a:hlinkClick r:id="rId10">
                  <a:extLst>
                    <a:ext uri="{A12FA001-AC4F-418D-AE19-62706E023703}">
                      <ahyp:hlinkClr xmlns:ahyp="http://schemas.microsoft.com/office/drawing/2018/hyperlinkcolor" val="tx"/>
                    </a:ext>
                  </a:extLst>
                </a:hlinkClick>
              </a:rPr>
              <a:t>Qué es un plan de gestión de residuos</a:t>
            </a:r>
            <a:endParaRPr lang="es-AR" sz="2200" strike="noStrike" dirty="0">
              <a:solidFill>
                <a:srgbClr val="002060"/>
              </a:solidFill>
              <a:effectLst/>
              <a:latin typeface="Catamaran"/>
            </a:endParaRPr>
          </a:p>
          <a:p>
            <a:pPr>
              <a:buFont typeface="+mj-lt"/>
              <a:buAutoNum type="arabicPeriod" startAt="6"/>
            </a:pPr>
            <a:r>
              <a:rPr lang="es-AR" sz="2200" u="sng" dirty="0">
                <a:solidFill>
                  <a:srgbClr val="002060"/>
                </a:solidFill>
                <a:latin typeface="Catamaran"/>
              </a:rPr>
              <a:t>Qué es un estudio de gestión de residuos.</a:t>
            </a:r>
          </a:p>
          <a:p>
            <a:pPr marL="0" indent="0">
              <a:buNone/>
            </a:pPr>
            <a:endParaRPr lang="es-ES" dirty="0"/>
          </a:p>
        </p:txBody>
      </p:sp>
    </p:spTree>
    <p:extLst>
      <p:ext uri="{BB962C8B-B14F-4D97-AF65-F5344CB8AC3E}">
        <p14:creationId xmlns:p14="http://schemas.microsoft.com/office/powerpoint/2010/main" val="2778888060"/>
      </p:ext>
    </p:extLst>
  </p:cSld>
  <p:clrMapOvr>
    <a:masterClrMapping/>
  </p:clrMapOvr>
  <p:transition spd="slow" advTm="20000">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338B60-71CF-4AB7-492F-2E2D8F100877}"/>
              </a:ext>
            </a:extLst>
          </p:cNvPr>
          <p:cNvSpPr>
            <a:spLocks noGrp="1"/>
          </p:cNvSpPr>
          <p:nvPr>
            <p:ph type="title"/>
          </p:nvPr>
        </p:nvSpPr>
        <p:spPr/>
        <p:txBody>
          <a:bodyPr>
            <a:normAutofit fontScale="90000"/>
          </a:bodyPr>
          <a:lstStyle/>
          <a:p>
            <a:br>
              <a:rPr lang="es-AR" b="1" i="0" dirty="0">
                <a:solidFill>
                  <a:srgbClr val="333333"/>
                </a:solidFill>
                <a:effectLst/>
                <a:latin typeface="Catamaran"/>
              </a:rPr>
            </a:br>
            <a:r>
              <a:rPr lang="es-AR" sz="4900" i="0" u="sng" dirty="0">
                <a:effectLst/>
              </a:rPr>
              <a:t>Qué es un plan de gestión de residuos</a:t>
            </a:r>
            <a:br>
              <a:rPr lang="es-AR" b="1" i="0" dirty="0">
                <a:solidFill>
                  <a:srgbClr val="333333"/>
                </a:solidFill>
                <a:effectLst/>
                <a:latin typeface="Catamaran"/>
              </a:rPr>
            </a:br>
            <a:endParaRPr lang="es-ES" dirty="0"/>
          </a:p>
        </p:txBody>
      </p:sp>
      <p:sp>
        <p:nvSpPr>
          <p:cNvPr id="3" name="Marcador de contenido 2">
            <a:extLst>
              <a:ext uri="{FF2B5EF4-FFF2-40B4-BE49-F238E27FC236}">
                <a16:creationId xmlns:a16="http://schemas.microsoft.com/office/drawing/2014/main" id="{FF2CB1C6-395B-525C-1017-0F11BA919B5B}"/>
              </a:ext>
            </a:extLst>
          </p:cNvPr>
          <p:cNvSpPr>
            <a:spLocks noGrp="1"/>
          </p:cNvSpPr>
          <p:nvPr>
            <p:ph idx="1"/>
          </p:nvPr>
        </p:nvSpPr>
        <p:spPr>
          <a:xfrm>
            <a:off x="838200" y="2314574"/>
            <a:ext cx="10515600" cy="4291013"/>
          </a:xfrm>
        </p:spPr>
        <p:txBody>
          <a:bodyPr/>
          <a:lstStyle/>
          <a:p>
            <a:pPr marL="0" indent="0">
              <a:buNone/>
            </a:pPr>
            <a:r>
              <a:rPr lang="es-AR" i="0" dirty="0">
                <a:solidFill>
                  <a:srgbClr val="002060"/>
                </a:solidFill>
                <a:effectLst/>
                <a:latin typeface="Catamaran"/>
              </a:rPr>
              <a:t>Es un documento en el que la empresas productivas o industriales deben indicar las condiciones y los medios que se van a realizar para la gestión de residuos durante todas las actividades de producción. El </a:t>
            </a:r>
            <a:r>
              <a:rPr lang="es-AR" i="0" dirty="0">
                <a:effectLst/>
                <a:latin typeface="Catamaran"/>
              </a:rPr>
              <a:t>plan de gestión de residuos </a:t>
            </a:r>
            <a:r>
              <a:rPr lang="es-AR" i="0" dirty="0">
                <a:solidFill>
                  <a:srgbClr val="002060"/>
                </a:solidFill>
                <a:effectLst/>
                <a:latin typeface="Catamaran"/>
              </a:rPr>
              <a:t>debe contener una estimación de los residuos que se generarán, así como el coste de la gestión. También se incluyen planos de la instalación, el tipo de residuos que se van a generar, cómo lo van hacer y otra información necesaria. Toda la información del documento debe estar revisada por profesionales para poder obtener las autorizaciones necesarias para dar inicio a la actividad productiva.</a:t>
            </a:r>
            <a:endParaRPr lang="es-ES" dirty="0">
              <a:solidFill>
                <a:srgbClr val="002060"/>
              </a:solidFill>
            </a:endParaRPr>
          </a:p>
        </p:txBody>
      </p:sp>
    </p:spTree>
    <p:extLst>
      <p:ext uri="{BB962C8B-B14F-4D97-AF65-F5344CB8AC3E}">
        <p14:creationId xmlns:p14="http://schemas.microsoft.com/office/powerpoint/2010/main" val="3339960950"/>
      </p:ext>
    </p:extLst>
  </p:cSld>
  <p:clrMapOvr>
    <a:masterClrMapping/>
  </p:clrMapOvr>
  <p:transition spd="slow" advTm="20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anim calcmode="lin" valueType="num">
                                      <p:cBhvr>
                                        <p:cTn id="8" dur="2000" fill="hold"/>
                                        <p:tgtEl>
                                          <p:spTgt spid="3">
                                            <p:txEl>
                                              <p:pRg st="0" end="0"/>
                                            </p:txEl>
                                          </p:spTgt>
                                        </p:tgtEl>
                                        <p:attrNameLst>
                                          <p:attrName>ppt_w</p:attrName>
                                        </p:attrNameLst>
                                      </p:cBhvr>
                                      <p:tavLst>
                                        <p:tav tm="0" fmla="#ppt_w*sin(2.5*pi*$)">
                                          <p:val>
                                            <p:fltVal val="0"/>
                                          </p:val>
                                        </p:tav>
                                        <p:tav tm="100000">
                                          <p:val>
                                            <p:fltVal val="1"/>
                                          </p:val>
                                        </p:tav>
                                      </p:tavLst>
                                    </p:anim>
                                    <p:anim calcmode="lin" valueType="num">
                                      <p:cBhvr>
                                        <p:cTn id="9" dur="2000" fill="hold"/>
                                        <p:tgtEl>
                                          <p:spTgt spid="3">
                                            <p:txEl>
                                              <p:pRg st="0" end="0"/>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C0E4FB-2C39-A767-3BF8-98FEA92731CC}"/>
              </a:ext>
            </a:extLst>
          </p:cNvPr>
          <p:cNvSpPr>
            <a:spLocks noGrp="1"/>
          </p:cNvSpPr>
          <p:nvPr>
            <p:ph type="title"/>
          </p:nvPr>
        </p:nvSpPr>
        <p:spPr/>
        <p:txBody>
          <a:bodyPr>
            <a:noAutofit/>
          </a:bodyPr>
          <a:lstStyle/>
          <a:p>
            <a:br>
              <a:rPr lang="es-AR" i="0" u="sng" dirty="0">
                <a:effectLst/>
              </a:rPr>
            </a:br>
            <a:r>
              <a:rPr lang="es-AR" i="0" u="sng" dirty="0">
                <a:effectLst/>
              </a:rPr>
              <a:t>Qué es un estudio de gestión de residuos</a:t>
            </a:r>
            <a:br>
              <a:rPr lang="es-AR" i="0" u="sng" dirty="0">
                <a:effectLst/>
              </a:rPr>
            </a:br>
            <a:endParaRPr lang="es-ES" u="sng" dirty="0"/>
          </a:p>
        </p:txBody>
      </p:sp>
      <p:sp>
        <p:nvSpPr>
          <p:cNvPr id="3" name="Marcador de contenido 2">
            <a:extLst>
              <a:ext uri="{FF2B5EF4-FFF2-40B4-BE49-F238E27FC236}">
                <a16:creationId xmlns:a16="http://schemas.microsoft.com/office/drawing/2014/main" id="{DC5724A8-BCBC-F85C-F971-6B6EECF5BBC5}"/>
              </a:ext>
            </a:extLst>
          </p:cNvPr>
          <p:cNvSpPr>
            <a:spLocks noGrp="1"/>
          </p:cNvSpPr>
          <p:nvPr>
            <p:ph idx="1"/>
          </p:nvPr>
        </p:nvSpPr>
        <p:spPr/>
        <p:txBody>
          <a:bodyPr/>
          <a:lstStyle/>
          <a:p>
            <a:pPr marL="0" indent="0">
              <a:buNone/>
            </a:pPr>
            <a:r>
              <a:rPr lang="es-AR" b="0" i="0" dirty="0">
                <a:solidFill>
                  <a:srgbClr val="002060"/>
                </a:solidFill>
                <a:effectLst/>
                <a:latin typeface="Catamaran"/>
              </a:rPr>
              <a:t>El estudio de gestión de residuos es un documento en el que se desarrolla la forma correcta de cómo gestionar los residuos generados dependiendo de la naturaleza de estos.</a:t>
            </a:r>
            <a:endParaRPr lang="es-ES" dirty="0">
              <a:solidFill>
                <a:srgbClr val="002060"/>
              </a:solidFill>
            </a:endParaRPr>
          </a:p>
        </p:txBody>
      </p:sp>
      <p:pic>
        <p:nvPicPr>
          <p:cNvPr id="5" name="Imagen 4">
            <a:extLst>
              <a:ext uri="{FF2B5EF4-FFF2-40B4-BE49-F238E27FC236}">
                <a16:creationId xmlns:a16="http://schemas.microsoft.com/office/drawing/2014/main" id="{6842FF1C-620E-A514-FECF-F807DC3A1D5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997200" y="3128962"/>
            <a:ext cx="6197600" cy="3486150"/>
          </a:xfrm>
          <a:prstGeom prst="rect">
            <a:avLst/>
          </a:prstGeom>
        </p:spPr>
      </p:pic>
    </p:spTree>
    <p:extLst>
      <p:ext uri="{BB962C8B-B14F-4D97-AF65-F5344CB8AC3E}">
        <p14:creationId xmlns:p14="http://schemas.microsoft.com/office/powerpoint/2010/main" val="1558543288"/>
      </p:ext>
    </p:extLst>
  </p:cSld>
  <p:clrMapOvr>
    <a:masterClrMapping/>
  </p:clrMapOvr>
  <p:transition spd="slow" advTm="20000">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17D162-4E4A-AE1E-3100-A9DCB2F9EFB3}"/>
              </a:ext>
            </a:extLst>
          </p:cNvPr>
          <p:cNvSpPr>
            <a:spLocks noGrp="1"/>
          </p:cNvSpPr>
          <p:nvPr>
            <p:ph type="title"/>
          </p:nvPr>
        </p:nvSpPr>
        <p:spPr/>
        <p:txBody>
          <a:bodyPr>
            <a:normAutofit/>
          </a:bodyPr>
          <a:lstStyle/>
          <a:p>
            <a:r>
              <a:rPr lang="es-AR" u="sng" dirty="0"/>
              <a:t>Definición de gestión de residuos y sus fases </a:t>
            </a:r>
            <a:endParaRPr lang="es-ES" u="sng" dirty="0"/>
          </a:p>
        </p:txBody>
      </p:sp>
      <p:sp>
        <p:nvSpPr>
          <p:cNvPr id="3" name="Marcador de contenido 2">
            <a:extLst>
              <a:ext uri="{FF2B5EF4-FFF2-40B4-BE49-F238E27FC236}">
                <a16:creationId xmlns:a16="http://schemas.microsoft.com/office/drawing/2014/main" id="{EFF8923F-D35B-BF73-63CA-ED2074DBB4F3}"/>
              </a:ext>
            </a:extLst>
          </p:cNvPr>
          <p:cNvSpPr>
            <a:spLocks noGrp="1"/>
          </p:cNvSpPr>
          <p:nvPr>
            <p:ph idx="1"/>
          </p:nvPr>
        </p:nvSpPr>
        <p:spPr>
          <a:solidFill>
            <a:schemeClr val="bg1"/>
          </a:solidFill>
        </p:spPr>
        <p:txBody>
          <a:bodyPr/>
          <a:lstStyle/>
          <a:p>
            <a:pPr marL="0" indent="0">
              <a:buNone/>
            </a:pPr>
            <a:r>
              <a:rPr lang="es-AR" dirty="0">
                <a:solidFill>
                  <a:srgbClr val="002060"/>
                </a:solidFill>
                <a:latin typeface="Catamaran"/>
              </a:rPr>
              <a:t>Es el proceso en el que intervienen diferentes actividades para poner solución a los residuos generados. Son 3 las principales fases de gestión:</a:t>
            </a:r>
          </a:p>
          <a:p>
            <a:pPr marL="0" indent="0">
              <a:buNone/>
            </a:pPr>
            <a:endParaRPr lang="es-AR" dirty="0">
              <a:solidFill>
                <a:srgbClr val="002060"/>
              </a:solidFill>
            </a:endParaRPr>
          </a:p>
          <a:p>
            <a:pPr marL="0" indent="0">
              <a:buNone/>
            </a:pPr>
            <a:endParaRPr lang="es-AR" dirty="0">
              <a:solidFill>
                <a:srgbClr val="002060"/>
              </a:solidFill>
            </a:endParaRPr>
          </a:p>
        </p:txBody>
      </p:sp>
      <p:graphicFrame>
        <p:nvGraphicFramePr>
          <p:cNvPr id="4" name="Diagrama 3">
            <a:extLst>
              <a:ext uri="{FF2B5EF4-FFF2-40B4-BE49-F238E27FC236}">
                <a16:creationId xmlns:a16="http://schemas.microsoft.com/office/drawing/2014/main" id="{0713E1B1-CE2E-B846-4F9E-3CCBE1AE9480}"/>
              </a:ext>
            </a:extLst>
          </p:cNvPr>
          <p:cNvGraphicFramePr/>
          <p:nvPr>
            <p:extLst>
              <p:ext uri="{D42A27DB-BD31-4B8C-83A1-F6EECF244321}">
                <p14:modId xmlns:p14="http://schemas.microsoft.com/office/powerpoint/2010/main" val="2946270976"/>
              </p:ext>
            </p:extLst>
          </p:nvPr>
        </p:nvGraphicFramePr>
        <p:xfrm>
          <a:off x="1732755" y="3067050"/>
          <a:ext cx="8726489" cy="34258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83561871"/>
      </p:ext>
    </p:extLst>
  </p:cSld>
  <p:clrMapOvr>
    <a:masterClrMapping/>
  </p:clrMapOvr>
  <p:transition spd="slow" advTm="20000">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BCC700-25CB-CD97-445B-5D49298748C7}"/>
              </a:ext>
            </a:extLst>
          </p:cNvPr>
          <p:cNvSpPr>
            <a:spLocks noGrp="1"/>
          </p:cNvSpPr>
          <p:nvPr>
            <p:ph type="title"/>
          </p:nvPr>
        </p:nvSpPr>
        <p:spPr/>
        <p:txBody>
          <a:bodyPr/>
          <a:lstStyle/>
          <a:p>
            <a:r>
              <a:rPr lang="es-AR" u="sng" dirty="0"/>
              <a:t>Tipos de gestión de residuos</a:t>
            </a:r>
            <a:endParaRPr lang="es-ES" u="sng" dirty="0"/>
          </a:p>
        </p:txBody>
      </p:sp>
      <p:sp>
        <p:nvSpPr>
          <p:cNvPr id="3" name="Marcador de contenido 2">
            <a:extLst>
              <a:ext uri="{FF2B5EF4-FFF2-40B4-BE49-F238E27FC236}">
                <a16:creationId xmlns:a16="http://schemas.microsoft.com/office/drawing/2014/main" id="{C18DFD61-7DDD-A8D9-2D1F-FA31175ADEDA}"/>
              </a:ext>
            </a:extLst>
          </p:cNvPr>
          <p:cNvSpPr>
            <a:spLocks noGrp="1"/>
          </p:cNvSpPr>
          <p:nvPr>
            <p:ph idx="1"/>
          </p:nvPr>
        </p:nvSpPr>
        <p:spPr/>
        <p:txBody>
          <a:bodyPr/>
          <a:lstStyle/>
          <a:p>
            <a:pPr marL="0" indent="0">
              <a:buNone/>
            </a:pPr>
            <a:r>
              <a:rPr lang="es-AR" dirty="0">
                <a:solidFill>
                  <a:srgbClr val="002060"/>
                </a:solidFill>
                <a:latin typeface="Catamaran"/>
              </a:rPr>
              <a:t>Se puede clasificar a la gestión de residuos en base al origen de los mismos en:</a:t>
            </a:r>
          </a:p>
          <a:p>
            <a:pPr marL="0" indent="0">
              <a:buNone/>
            </a:pPr>
            <a:endParaRPr lang="es-ES" dirty="0">
              <a:solidFill>
                <a:srgbClr val="002060"/>
              </a:solidFill>
              <a:latin typeface="Catamaran"/>
            </a:endParaRPr>
          </a:p>
          <a:p>
            <a:pPr algn="l">
              <a:buFont typeface="Arial" panose="020B0604020202020204" pitchFamily="34" charset="0"/>
              <a:buChar char="•"/>
            </a:pPr>
            <a:r>
              <a:rPr lang="es-AR" b="0" i="0" dirty="0">
                <a:effectLst/>
                <a:latin typeface="Catamaran"/>
              </a:rPr>
              <a:t>Gestión de residuos sólidos urbanos.</a:t>
            </a:r>
          </a:p>
          <a:p>
            <a:pPr algn="l">
              <a:buFont typeface="Arial" panose="020B0604020202020204" pitchFamily="34" charset="0"/>
              <a:buChar char="•"/>
            </a:pPr>
            <a:r>
              <a:rPr lang="es-AR" b="0" i="0" dirty="0">
                <a:effectLst/>
                <a:latin typeface="Catamaran"/>
              </a:rPr>
              <a:t>Gestión de residuos peligrosos.</a:t>
            </a:r>
          </a:p>
          <a:p>
            <a:pPr algn="l">
              <a:buFont typeface="Arial" panose="020B0604020202020204" pitchFamily="34" charset="0"/>
              <a:buChar char="•"/>
            </a:pPr>
            <a:r>
              <a:rPr lang="es-AR" b="0" i="0" dirty="0">
                <a:effectLst/>
                <a:latin typeface="Catamaran"/>
              </a:rPr>
              <a:t>Gestión de residuos sanitarios.</a:t>
            </a:r>
          </a:p>
          <a:p>
            <a:pPr algn="l">
              <a:buFont typeface="Arial" panose="020B0604020202020204" pitchFamily="34" charset="0"/>
              <a:buChar char="•"/>
            </a:pPr>
            <a:r>
              <a:rPr lang="es-AR" b="0" i="0" dirty="0">
                <a:effectLst/>
                <a:latin typeface="Catamaran"/>
              </a:rPr>
              <a:t>Gestión de residuos industriales.</a:t>
            </a:r>
          </a:p>
          <a:p>
            <a:pPr marL="0" indent="0">
              <a:buNone/>
            </a:pPr>
            <a:endParaRPr lang="es-ES" dirty="0">
              <a:solidFill>
                <a:srgbClr val="002060"/>
              </a:solidFill>
              <a:latin typeface="Catamaran"/>
            </a:endParaRPr>
          </a:p>
        </p:txBody>
      </p:sp>
      <p:pic>
        <p:nvPicPr>
          <p:cNvPr id="5" name="Imagen 4">
            <a:extLst>
              <a:ext uri="{FF2B5EF4-FFF2-40B4-BE49-F238E27FC236}">
                <a16:creationId xmlns:a16="http://schemas.microsoft.com/office/drawing/2014/main" id="{00DB368F-D7DB-B321-9E7D-730E883AB1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6700" y="3186113"/>
            <a:ext cx="5102473" cy="1938336"/>
          </a:xfrm>
          <a:prstGeom prst="rect">
            <a:avLst/>
          </a:prstGeom>
        </p:spPr>
      </p:pic>
    </p:spTree>
    <p:extLst>
      <p:ext uri="{BB962C8B-B14F-4D97-AF65-F5344CB8AC3E}">
        <p14:creationId xmlns:p14="http://schemas.microsoft.com/office/powerpoint/2010/main" val="3759091505"/>
      </p:ext>
    </p:extLst>
  </p:cSld>
  <p:clrMapOvr>
    <a:masterClrMapping/>
  </p:clrMapOvr>
  <p:transition spd="slow" advTm="20000">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7A7042-8369-14CF-7843-32965D4A6DA5}"/>
              </a:ext>
            </a:extLst>
          </p:cNvPr>
          <p:cNvSpPr>
            <a:spLocks noGrp="1"/>
          </p:cNvSpPr>
          <p:nvPr>
            <p:ph type="title"/>
          </p:nvPr>
        </p:nvSpPr>
        <p:spPr/>
        <p:txBody>
          <a:bodyPr/>
          <a:lstStyle/>
          <a:p>
            <a:r>
              <a:rPr lang="es-AR" u="sng" dirty="0"/>
              <a:t>Gestión de residuos sólidos urbanos</a:t>
            </a:r>
            <a:endParaRPr lang="es-ES" u="sng" dirty="0"/>
          </a:p>
        </p:txBody>
      </p:sp>
      <p:sp>
        <p:nvSpPr>
          <p:cNvPr id="3" name="Marcador de contenido 2">
            <a:extLst>
              <a:ext uri="{FF2B5EF4-FFF2-40B4-BE49-F238E27FC236}">
                <a16:creationId xmlns:a16="http://schemas.microsoft.com/office/drawing/2014/main" id="{831771B9-DBE3-944E-C61F-41D6B606BA37}"/>
              </a:ext>
            </a:extLst>
          </p:cNvPr>
          <p:cNvSpPr>
            <a:spLocks noGrp="1"/>
          </p:cNvSpPr>
          <p:nvPr>
            <p:ph idx="1"/>
          </p:nvPr>
        </p:nvSpPr>
        <p:spPr/>
        <p:txBody>
          <a:bodyPr/>
          <a:lstStyle/>
          <a:p>
            <a:pPr marL="0" indent="0">
              <a:buNone/>
            </a:pPr>
            <a:r>
              <a:rPr lang="es-AR" dirty="0">
                <a:latin typeface="Catamaran"/>
              </a:rPr>
              <a:t>Los residuos sólidos urbanos </a:t>
            </a:r>
            <a:r>
              <a:rPr lang="es-AR" dirty="0">
                <a:solidFill>
                  <a:srgbClr val="002060"/>
                </a:solidFill>
                <a:latin typeface="Catamaran"/>
              </a:rPr>
              <a:t>son aquellos que </a:t>
            </a:r>
            <a:r>
              <a:rPr lang="es-AR" dirty="0">
                <a:latin typeface="Catamaran"/>
              </a:rPr>
              <a:t>se generan en los hogares, </a:t>
            </a:r>
            <a:r>
              <a:rPr lang="es-AR" dirty="0">
                <a:solidFill>
                  <a:srgbClr val="002060"/>
                </a:solidFill>
                <a:latin typeface="Catamaran"/>
              </a:rPr>
              <a:t>la gestión de éstos hace referencia a procedimientos relacionados con la recogida, separación, tratamiento, reciclaje y depósito final de los residuos.</a:t>
            </a:r>
          </a:p>
          <a:p>
            <a:pPr marL="0" indent="0">
              <a:buNone/>
            </a:pPr>
            <a:endParaRPr lang="es-AR" dirty="0">
              <a:solidFill>
                <a:srgbClr val="002060"/>
              </a:solidFill>
              <a:latin typeface="Catamaran"/>
            </a:endParaRPr>
          </a:p>
          <a:p>
            <a:pPr marL="0" indent="0">
              <a:buNone/>
            </a:pPr>
            <a:endParaRPr lang="es-ES" dirty="0">
              <a:latin typeface="Catamaran"/>
            </a:endParaRPr>
          </a:p>
        </p:txBody>
      </p:sp>
      <p:pic>
        <p:nvPicPr>
          <p:cNvPr id="5" name="Imagen 4">
            <a:extLst>
              <a:ext uri="{FF2B5EF4-FFF2-40B4-BE49-F238E27FC236}">
                <a16:creationId xmlns:a16="http://schemas.microsoft.com/office/drawing/2014/main" id="{E0B8B878-B304-5929-B74A-52B56211D37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384833" y="3819177"/>
            <a:ext cx="3422333" cy="2673698"/>
          </a:xfrm>
          <a:prstGeom prst="rect">
            <a:avLst/>
          </a:prstGeom>
        </p:spPr>
      </p:pic>
    </p:spTree>
    <p:extLst>
      <p:ext uri="{BB962C8B-B14F-4D97-AF65-F5344CB8AC3E}">
        <p14:creationId xmlns:p14="http://schemas.microsoft.com/office/powerpoint/2010/main" val="4189749650"/>
      </p:ext>
    </p:extLst>
  </p:cSld>
  <p:clrMapOvr>
    <a:masterClrMapping/>
  </p:clrMapOvr>
  <p:transition spd="slow" advTm="20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D70A81-7C9E-FDCD-E85E-67B43F2A9681}"/>
              </a:ext>
            </a:extLst>
          </p:cNvPr>
          <p:cNvSpPr>
            <a:spLocks noGrp="1"/>
          </p:cNvSpPr>
          <p:nvPr>
            <p:ph type="title"/>
          </p:nvPr>
        </p:nvSpPr>
        <p:spPr/>
        <p:txBody>
          <a:bodyPr>
            <a:normAutofit fontScale="90000"/>
          </a:bodyPr>
          <a:lstStyle/>
          <a:p>
            <a:br>
              <a:rPr lang="es-ES" b="1" i="0" u="sng" dirty="0">
                <a:solidFill>
                  <a:srgbClr val="333333"/>
                </a:solidFill>
                <a:effectLst/>
                <a:latin typeface="Calibri Light" panose="020F0302020204030204" pitchFamily="34" charset="0"/>
                <a:ea typeface="Calibri Light" panose="020F0302020204030204" pitchFamily="34" charset="0"/>
                <a:cs typeface="Calibri Light" panose="020F0302020204030204" pitchFamily="34" charset="0"/>
              </a:rPr>
            </a:br>
            <a:r>
              <a:rPr lang="es-ES" sz="4900" u="sng" dirty="0">
                <a:effectLst/>
                <a:latin typeface="Calibri Light" panose="020F0302020204030204" pitchFamily="34" charset="0"/>
                <a:ea typeface="Calibri Light" panose="020F0302020204030204" pitchFamily="34" charset="0"/>
                <a:cs typeface="Calibri Light" panose="020F0302020204030204" pitchFamily="34" charset="0"/>
              </a:rPr>
              <a:t>Gestión de residuos peligrosos</a:t>
            </a:r>
            <a:br>
              <a:rPr lang="es-ES" b="1" i="0" dirty="0">
                <a:solidFill>
                  <a:srgbClr val="333333"/>
                </a:solidFill>
                <a:effectLst/>
                <a:latin typeface="Catamaran"/>
              </a:rPr>
            </a:br>
            <a:endParaRPr lang="es-ES" dirty="0"/>
          </a:p>
        </p:txBody>
      </p:sp>
      <p:sp>
        <p:nvSpPr>
          <p:cNvPr id="3" name="Marcador de contenido 2">
            <a:extLst>
              <a:ext uri="{FF2B5EF4-FFF2-40B4-BE49-F238E27FC236}">
                <a16:creationId xmlns:a16="http://schemas.microsoft.com/office/drawing/2014/main" id="{FAA3E31F-FD30-CAA4-DB72-033FDB3BC4F2}"/>
              </a:ext>
            </a:extLst>
          </p:cNvPr>
          <p:cNvSpPr>
            <a:spLocks noGrp="1"/>
          </p:cNvSpPr>
          <p:nvPr>
            <p:ph idx="1"/>
          </p:nvPr>
        </p:nvSpPr>
        <p:spPr>
          <a:xfrm>
            <a:off x="838200" y="1485900"/>
            <a:ext cx="10515600" cy="5006975"/>
          </a:xfrm>
        </p:spPr>
        <p:txBody>
          <a:bodyPr>
            <a:normAutofit lnSpcReduction="10000"/>
          </a:bodyPr>
          <a:lstStyle/>
          <a:p>
            <a:pPr marL="0" indent="0">
              <a:buNone/>
            </a:pPr>
            <a:r>
              <a:rPr lang="es-AR" dirty="0">
                <a:solidFill>
                  <a:srgbClr val="002060"/>
                </a:solidFill>
                <a:latin typeface="Catamaran"/>
              </a:rPr>
              <a:t>Esta gestión engloba todos aquellos procesos que sufren los </a:t>
            </a:r>
            <a:r>
              <a:rPr lang="es-AR" dirty="0">
                <a:latin typeface="Catamaran"/>
              </a:rPr>
              <a:t>residuos catalogados como peligrosos o muy peligrosos </a:t>
            </a:r>
            <a:r>
              <a:rPr lang="es-AR" dirty="0">
                <a:solidFill>
                  <a:srgbClr val="002060"/>
                </a:solidFill>
                <a:latin typeface="Catamaran"/>
              </a:rPr>
              <a:t>para la salud y el medio ambiente. Para su gestión se sigue una serie de normas desde su recogida, clasificándolos según varios criterios, luego pasan por tratamientos químicos y físicos para convertirlos en sustancias inertes y se dejan en depósitos reforzados para reducir la peligrosidad de estos. Algunos </a:t>
            </a:r>
            <a:r>
              <a:rPr lang="es-AR" dirty="0">
                <a:latin typeface="Catamaran"/>
              </a:rPr>
              <a:t>ejemplos de residuos peligrosos </a:t>
            </a:r>
            <a:r>
              <a:rPr lang="es-AR" dirty="0">
                <a:solidFill>
                  <a:srgbClr val="002060"/>
                </a:solidFill>
                <a:latin typeface="Catamaran"/>
              </a:rPr>
              <a:t>son: </a:t>
            </a:r>
          </a:p>
          <a:p>
            <a:pPr>
              <a:buFont typeface="Wingdings" panose="05000000000000000000" pitchFamily="2" charset="2"/>
              <a:buChar char="§"/>
            </a:pPr>
            <a:r>
              <a:rPr lang="es-AR" dirty="0">
                <a:latin typeface="Catamaran"/>
              </a:rPr>
              <a:t>Explosivos.</a:t>
            </a:r>
          </a:p>
          <a:p>
            <a:pPr>
              <a:buFont typeface="Wingdings" panose="05000000000000000000" pitchFamily="2" charset="2"/>
              <a:buChar char="§"/>
            </a:pPr>
            <a:r>
              <a:rPr lang="es-AR" dirty="0">
                <a:latin typeface="Catamaran"/>
              </a:rPr>
              <a:t>Inflamables.</a:t>
            </a:r>
          </a:p>
          <a:p>
            <a:pPr>
              <a:buFont typeface="Wingdings" panose="05000000000000000000" pitchFamily="2" charset="2"/>
              <a:buChar char="§"/>
            </a:pPr>
            <a:r>
              <a:rPr lang="es-AR" dirty="0">
                <a:latin typeface="Catamaran"/>
              </a:rPr>
              <a:t>Cancerígenos.</a:t>
            </a:r>
          </a:p>
          <a:p>
            <a:pPr>
              <a:buFont typeface="Wingdings" panose="05000000000000000000" pitchFamily="2" charset="2"/>
              <a:buChar char="§"/>
            </a:pPr>
            <a:r>
              <a:rPr lang="es-AR" dirty="0">
                <a:latin typeface="Catamaran"/>
              </a:rPr>
              <a:t>Sensibilizantes.</a:t>
            </a:r>
          </a:p>
          <a:p>
            <a:pPr>
              <a:buFont typeface="Wingdings" panose="05000000000000000000" pitchFamily="2" charset="2"/>
              <a:buChar char="§"/>
            </a:pPr>
            <a:r>
              <a:rPr lang="es-AR" dirty="0">
                <a:latin typeface="Catamaran"/>
              </a:rPr>
              <a:t>Irritantes.</a:t>
            </a:r>
          </a:p>
          <a:p>
            <a:pPr marL="0" indent="0">
              <a:buNone/>
            </a:pPr>
            <a:endParaRPr lang="es-ES" dirty="0">
              <a:solidFill>
                <a:srgbClr val="002060"/>
              </a:solidFill>
            </a:endParaRPr>
          </a:p>
        </p:txBody>
      </p:sp>
      <p:pic>
        <p:nvPicPr>
          <p:cNvPr id="8" name="Imagen 7">
            <a:extLst>
              <a:ext uri="{FF2B5EF4-FFF2-40B4-BE49-F238E27FC236}">
                <a16:creationId xmlns:a16="http://schemas.microsoft.com/office/drawing/2014/main" id="{AE5E0A8B-2179-A5C3-9BE8-91D918FEB7F1}"/>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096000" y="3993389"/>
            <a:ext cx="4019550" cy="2264535"/>
          </a:xfrm>
          <a:prstGeom prst="rect">
            <a:avLst/>
          </a:prstGeom>
          <a:solidFill>
            <a:schemeClr val="bg1"/>
          </a:solidFill>
        </p:spPr>
      </p:pic>
    </p:spTree>
    <p:extLst>
      <p:ext uri="{BB962C8B-B14F-4D97-AF65-F5344CB8AC3E}">
        <p14:creationId xmlns:p14="http://schemas.microsoft.com/office/powerpoint/2010/main" val="4041979653"/>
      </p:ext>
    </p:extLst>
  </p:cSld>
  <p:clrMapOvr>
    <a:masterClrMapping/>
  </p:clrMapOvr>
  <p:transition spd="slow" advTm="20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0" fill="hold">
                                          <p:stCondLst>
                                            <p:cond delay="0"/>
                                          </p:stCondLst>
                                        </p:cTn>
                                        <p:tgtEl>
                                          <p:spTgt spid="3">
                                            <p:txEl>
                                              <p:pRg st="0" end="0"/>
                                            </p:txEl>
                                          </p:spTgt>
                                        </p:tgtEl>
                                        <p:attrNameLst>
                                          <p:attrName>r</p:attrName>
                                        </p:attrNameLst>
                                      </p:cBhvr>
                                    </p:animRot>
                                    <p:animRot by="-240000">
                                      <p:cBhvr>
                                        <p:cTn id="7" dur="200" fill="hold">
                                          <p:stCondLst>
                                            <p:cond delay="200"/>
                                          </p:stCondLst>
                                        </p:cTn>
                                        <p:tgtEl>
                                          <p:spTgt spid="3">
                                            <p:txEl>
                                              <p:pRg st="0" end="0"/>
                                            </p:txEl>
                                          </p:spTgt>
                                        </p:tgtEl>
                                        <p:attrNameLst>
                                          <p:attrName>r</p:attrName>
                                        </p:attrNameLst>
                                      </p:cBhvr>
                                    </p:animRot>
                                    <p:animRot by="240000">
                                      <p:cBhvr>
                                        <p:cTn id="8" dur="200" fill="hold">
                                          <p:stCondLst>
                                            <p:cond delay="400"/>
                                          </p:stCondLst>
                                        </p:cTn>
                                        <p:tgtEl>
                                          <p:spTgt spid="3">
                                            <p:txEl>
                                              <p:pRg st="0" end="0"/>
                                            </p:txEl>
                                          </p:spTgt>
                                        </p:tgtEl>
                                        <p:attrNameLst>
                                          <p:attrName>r</p:attrName>
                                        </p:attrNameLst>
                                      </p:cBhvr>
                                    </p:animRot>
                                    <p:animRot by="-240000">
                                      <p:cBhvr>
                                        <p:cTn id="9" dur="200" fill="hold">
                                          <p:stCondLst>
                                            <p:cond delay="600"/>
                                          </p:stCondLst>
                                        </p:cTn>
                                        <p:tgtEl>
                                          <p:spTgt spid="3">
                                            <p:txEl>
                                              <p:pRg st="0" end="0"/>
                                            </p:txEl>
                                          </p:spTgt>
                                        </p:tgtEl>
                                        <p:attrNameLst>
                                          <p:attrName>r</p:attrName>
                                        </p:attrNameLst>
                                      </p:cBhvr>
                                    </p:animRot>
                                    <p:animRot by="120000">
                                      <p:cBhvr>
                                        <p:cTn id="10" dur="200" fill="hold">
                                          <p:stCondLst>
                                            <p:cond delay="800"/>
                                          </p:stCondLst>
                                        </p:cTn>
                                        <p:tgtEl>
                                          <p:spTgt spid="3">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Gráfico 8">
            <a:extLst>
              <a:ext uri="{FF2B5EF4-FFF2-40B4-BE49-F238E27FC236}">
                <a16:creationId xmlns:a16="http://schemas.microsoft.com/office/drawing/2014/main" id="{CDC83256-3D85-929A-60FC-5CE71B4B0293}"/>
              </a:ext>
            </a:extLst>
          </p:cNvPr>
          <p:cNvGraphicFramePr/>
          <p:nvPr>
            <p:extLst>
              <p:ext uri="{D42A27DB-BD31-4B8C-83A1-F6EECF244321}">
                <p14:modId xmlns:p14="http://schemas.microsoft.com/office/powerpoint/2010/main" val="2380473014"/>
              </p:ext>
            </p:extLst>
          </p:nvPr>
        </p:nvGraphicFramePr>
        <p:xfrm>
          <a:off x="0" y="0"/>
          <a:ext cx="12192000"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91500397"/>
      </p:ext>
    </p:extLst>
  </p:cSld>
  <p:clrMapOvr>
    <a:masterClrMapping/>
  </p:clrMapOvr>
  <p:transition spd="slow" advTm="20000">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7CEDBD-174A-2617-77F8-25E1166EDC8C}"/>
              </a:ext>
            </a:extLst>
          </p:cNvPr>
          <p:cNvSpPr>
            <a:spLocks noGrp="1"/>
          </p:cNvSpPr>
          <p:nvPr>
            <p:ph type="title"/>
          </p:nvPr>
        </p:nvSpPr>
        <p:spPr/>
        <p:txBody>
          <a:bodyPr/>
          <a:lstStyle/>
          <a:p>
            <a:r>
              <a:rPr lang="es-AR" u="sng" dirty="0"/>
              <a:t>Gestión de residuos sanitarios</a:t>
            </a:r>
            <a:endParaRPr lang="es-ES" u="sng" dirty="0"/>
          </a:p>
        </p:txBody>
      </p:sp>
      <p:sp>
        <p:nvSpPr>
          <p:cNvPr id="3" name="Marcador de contenido 2">
            <a:extLst>
              <a:ext uri="{FF2B5EF4-FFF2-40B4-BE49-F238E27FC236}">
                <a16:creationId xmlns:a16="http://schemas.microsoft.com/office/drawing/2014/main" id="{A0EDC2CA-BC6B-1E58-06EF-87B94459178C}"/>
              </a:ext>
            </a:extLst>
          </p:cNvPr>
          <p:cNvSpPr>
            <a:spLocks noGrp="1"/>
          </p:cNvSpPr>
          <p:nvPr>
            <p:ph idx="1"/>
          </p:nvPr>
        </p:nvSpPr>
        <p:spPr>
          <a:xfrm>
            <a:off x="838200" y="1500188"/>
            <a:ext cx="10515600" cy="4676775"/>
          </a:xfrm>
        </p:spPr>
        <p:txBody>
          <a:bodyPr/>
          <a:lstStyle/>
          <a:p>
            <a:pPr marL="0" indent="0">
              <a:buNone/>
            </a:pPr>
            <a:r>
              <a:rPr lang="es-AR" dirty="0">
                <a:solidFill>
                  <a:srgbClr val="002060"/>
                </a:solidFill>
                <a:latin typeface="Catamaran"/>
              </a:rPr>
              <a:t>Los residuos sanitarios o residuos hospitalarios tienen un </a:t>
            </a:r>
            <a:r>
              <a:rPr lang="es-AR" dirty="0">
                <a:latin typeface="Catamaran"/>
              </a:rPr>
              <a:t>alto riesgo biológico</a:t>
            </a:r>
            <a:r>
              <a:rPr lang="es-AR" dirty="0">
                <a:solidFill>
                  <a:srgbClr val="002060"/>
                </a:solidFill>
                <a:latin typeface="Catamaran"/>
              </a:rPr>
              <a:t>, por lo que es muy importante su manipulación, durante </a:t>
            </a:r>
            <a:r>
              <a:rPr lang="es-AR" dirty="0">
                <a:latin typeface="Catamaran"/>
              </a:rPr>
              <a:t>su gestión</a:t>
            </a:r>
            <a:r>
              <a:rPr lang="es-AR" dirty="0">
                <a:solidFill>
                  <a:srgbClr val="002060"/>
                </a:solidFill>
                <a:latin typeface="Catamaran"/>
              </a:rPr>
              <a:t> deben ser clasificados y almacenados correctamente y hay que emplear medidas específicas para su destrucción, con el fin de reducir o eliminar el alto peligro que suponen para el medio ambiente y la salud</a:t>
            </a:r>
            <a:r>
              <a:rPr lang="es-AR" dirty="0">
                <a:solidFill>
                  <a:srgbClr val="002060"/>
                </a:solidFill>
                <a:effectLst/>
                <a:latin typeface="Catamaran"/>
              </a:rPr>
              <a:t>. Los residuos deben ser entregados a empresas que estén acreditadas para su transporte hasta donde son eliminados.</a:t>
            </a:r>
            <a:endParaRPr lang="es-ES" dirty="0">
              <a:solidFill>
                <a:srgbClr val="002060"/>
              </a:solidFill>
              <a:latin typeface="Catamaran"/>
            </a:endParaRPr>
          </a:p>
        </p:txBody>
      </p:sp>
      <p:pic>
        <p:nvPicPr>
          <p:cNvPr id="5" name="Imagen 4">
            <a:extLst>
              <a:ext uri="{FF2B5EF4-FFF2-40B4-BE49-F238E27FC236}">
                <a16:creationId xmlns:a16="http://schemas.microsoft.com/office/drawing/2014/main" id="{9AEBF876-BA25-E4E0-6EBC-FD4ABD2E1C0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205413" y="4468813"/>
            <a:ext cx="2124075" cy="2124075"/>
          </a:xfrm>
          <a:prstGeom prst="rect">
            <a:avLst/>
          </a:prstGeom>
        </p:spPr>
      </p:pic>
    </p:spTree>
    <p:extLst>
      <p:ext uri="{BB962C8B-B14F-4D97-AF65-F5344CB8AC3E}">
        <p14:creationId xmlns:p14="http://schemas.microsoft.com/office/powerpoint/2010/main" val="2827233103"/>
      </p:ext>
    </p:extLst>
  </p:cSld>
  <p:clrMapOvr>
    <a:masterClrMapping/>
  </p:clrMapOvr>
  <p:transition spd="slow" advTm="20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nodeType="with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
                                            <p:txEl>
                                              <p:pRg st="0" end="0"/>
                                            </p:txEl>
                                          </p:spTgt>
                                        </p:tgtEl>
                                        <p:attrNameLst>
                                          <p:attrName>ppt_x</p:attrName>
                                          <p:attrName>ppt_y</p:attrName>
                                        </p:attrNameLst>
                                      </p:cBhvr>
                                    </p:animMotion>
                                    <p:animRot by="1500000">
                                      <p:cBhvr>
                                        <p:cTn id="7" dur="125" fill="hold">
                                          <p:stCondLst>
                                            <p:cond delay="0"/>
                                          </p:stCondLst>
                                        </p:cTn>
                                        <p:tgtEl>
                                          <p:spTgt spid="3">
                                            <p:txEl>
                                              <p:pRg st="0" end="0"/>
                                            </p:txEl>
                                          </p:spTgt>
                                        </p:tgtEl>
                                        <p:attrNameLst>
                                          <p:attrName>r</p:attrName>
                                        </p:attrNameLst>
                                      </p:cBhvr>
                                    </p:animRot>
                                    <p:animRot by="-1500000">
                                      <p:cBhvr>
                                        <p:cTn id="8" dur="125" fill="hold">
                                          <p:stCondLst>
                                            <p:cond delay="125"/>
                                          </p:stCondLst>
                                        </p:cTn>
                                        <p:tgtEl>
                                          <p:spTgt spid="3">
                                            <p:txEl>
                                              <p:pRg st="0" end="0"/>
                                            </p:txEl>
                                          </p:spTgt>
                                        </p:tgtEl>
                                        <p:attrNameLst>
                                          <p:attrName>r</p:attrName>
                                        </p:attrNameLst>
                                      </p:cBhvr>
                                    </p:animRot>
                                    <p:animRot by="-1500000">
                                      <p:cBhvr>
                                        <p:cTn id="9" dur="125" fill="hold">
                                          <p:stCondLst>
                                            <p:cond delay="250"/>
                                          </p:stCondLst>
                                        </p:cTn>
                                        <p:tgtEl>
                                          <p:spTgt spid="3">
                                            <p:txEl>
                                              <p:pRg st="0" end="0"/>
                                            </p:txEl>
                                          </p:spTgt>
                                        </p:tgtEl>
                                        <p:attrNameLst>
                                          <p:attrName>r</p:attrName>
                                        </p:attrNameLst>
                                      </p:cBhvr>
                                    </p:animRot>
                                    <p:animRot by="1500000">
                                      <p:cBhvr>
                                        <p:cTn id="10" dur="125" fill="hold">
                                          <p:stCondLst>
                                            <p:cond delay="375"/>
                                          </p:stCondLst>
                                        </p:cTn>
                                        <p:tgtEl>
                                          <p:spTgt spid="3">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731613-A4E7-BB17-F787-7CBFDB44B95D}"/>
              </a:ext>
            </a:extLst>
          </p:cNvPr>
          <p:cNvSpPr>
            <a:spLocks noGrp="1"/>
          </p:cNvSpPr>
          <p:nvPr>
            <p:ph type="title"/>
          </p:nvPr>
        </p:nvSpPr>
        <p:spPr/>
        <p:txBody>
          <a:bodyPr>
            <a:normAutofit fontScale="90000"/>
          </a:bodyPr>
          <a:lstStyle/>
          <a:p>
            <a:br>
              <a:rPr lang="es-ES" b="1" i="0" dirty="0">
                <a:solidFill>
                  <a:srgbClr val="333333"/>
                </a:solidFill>
                <a:effectLst/>
                <a:latin typeface="Catamaran"/>
              </a:rPr>
            </a:br>
            <a:r>
              <a:rPr lang="es-ES" sz="4900" i="0" u="sng" dirty="0">
                <a:effectLst/>
                <a:latin typeface="Calibri Light" panose="020F0302020204030204" pitchFamily="34" charset="0"/>
                <a:ea typeface="Calibri Light" panose="020F0302020204030204" pitchFamily="34" charset="0"/>
                <a:cs typeface="Calibri Light" panose="020F0302020204030204" pitchFamily="34" charset="0"/>
              </a:rPr>
              <a:t>Gestión de residuos industriales</a:t>
            </a:r>
            <a:br>
              <a:rPr lang="es-ES" b="1" i="0" dirty="0">
                <a:solidFill>
                  <a:srgbClr val="333333"/>
                </a:solidFill>
                <a:effectLst/>
                <a:latin typeface="Catamaran"/>
              </a:rPr>
            </a:br>
            <a:endParaRPr lang="es-ES" dirty="0"/>
          </a:p>
        </p:txBody>
      </p:sp>
      <p:sp>
        <p:nvSpPr>
          <p:cNvPr id="3" name="Marcador de contenido 2">
            <a:extLst>
              <a:ext uri="{FF2B5EF4-FFF2-40B4-BE49-F238E27FC236}">
                <a16:creationId xmlns:a16="http://schemas.microsoft.com/office/drawing/2014/main" id="{ED7F18AB-A768-1036-6E00-FAEA0A58D3CA}"/>
              </a:ext>
            </a:extLst>
          </p:cNvPr>
          <p:cNvSpPr>
            <a:spLocks noGrp="1"/>
          </p:cNvSpPr>
          <p:nvPr>
            <p:ph idx="1"/>
          </p:nvPr>
        </p:nvSpPr>
        <p:spPr>
          <a:xfrm>
            <a:off x="838200" y="1471613"/>
            <a:ext cx="10515600" cy="4786312"/>
          </a:xfrm>
        </p:spPr>
        <p:txBody>
          <a:bodyPr/>
          <a:lstStyle/>
          <a:p>
            <a:pPr marL="0" indent="0">
              <a:buNone/>
            </a:pPr>
            <a:r>
              <a:rPr lang="es-AR" b="0" i="0" dirty="0">
                <a:solidFill>
                  <a:srgbClr val="002060"/>
                </a:solidFill>
                <a:effectLst/>
                <a:latin typeface="Catamaran"/>
              </a:rPr>
              <a:t>Son aquellos </a:t>
            </a:r>
            <a:r>
              <a:rPr lang="es-AR" i="0" dirty="0">
                <a:effectLst/>
                <a:latin typeface="Catamaran"/>
              </a:rPr>
              <a:t>residuos que provienen de los procesos de producción </a:t>
            </a:r>
            <a:r>
              <a:rPr lang="es-AR" b="0" i="0" dirty="0">
                <a:solidFill>
                  <a:srgbClr val="002060"/>
                </a:solidFill>
                <a:effectLst/>
                <a:latin typeface="Catamaran"/>
              </a:rPr>
              <a:t>de las industrias. Para la </a:t>
            </a:r>
            <a:r>
              <a:rPr lang="es-AR" i="0" dirty="0">
                <a:effectLst/>
                <a:latin typeface="Catamaran"/>
              </a:rPr>
              <a:t>gestión de residuos industriales</a:t>
            </a:r>
            <a:r>
              <a:rPr lang="es-AR" b="0" i="0" dirty="0">
                <a:solidFill>
                  <a:srgbClr val="002060"/>
                </a:solidFill>
                <a:effectLst/>
                <a:latin typeface="Catamaran"/>
              </a:rPr>
              <a:t>, las empresas que generan los residuos deben mantenerlos en condiciones óptimas hasta que un gestor los recoge, para ser transportados y recibir su tratamiento y reciclaje. Algunos de los tratamientos empleados son físicos, químicos, biológicos o térmicos.</a:t>
            </a:r>
          </a:p>
          <a:p>
            <a:pPr marL="0" indent="0">
              <a:buNone/>
            </a:pPr>
            <a:endParaRPr lang="es-ES" dirty="0">
              <a:solidFill>
                <a:srgbClr val="002060"/>
              </a:solidFill>
            </a:endParaRPr>
          </a:p>
        </p:txBody>
      </p:sp>
      <p:pic>
        <p:nvPicPr>
          <p:cNvPr id="5" name="Imagen 4">
            <a:extLst>
              <a:ext uri="{FF2B5EF4-FFF2-40B4-BE49-F238E27FC236}">
                <a16:creationId xmlns:a16="http://schemas.microsoft.com/office/drawing/2014/main" id="{4720B6FA-DC62-7DDD-CE6E-9F647B9E79D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919662" y="4149724"/>
            <a:ext cx="3124201" cy="2343151"/>
          </a:xfrm>
          <a:prstGeom prst="rect">
            <a:avLst/>
          </a:prstGeom>
        </p:spPr>
      </p:pic>
    </p:spTree>
    <p:extLst>
      <p:ext uri="{BB962C8B-B14F-4D97-AF65-F5344CB8AC3E}">
        <p14:creationId xmlns:p14="http://schemas.microsoft.com/office/powerpoint/2010/main" val="897006283"/>
      </p:ext>
    </p:extLst>
  </p:cSld>
  <p:clrMapOvr>
    <a:masterClrMapping/>
  </p:clrMapOvr>
  <p:transition spd="slow" advTm="20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0F5ABD-8DA6-7A46-98F4-CEB8482C646B}"/>
              </a:ext>
            </a:extLst>
          </p:cNvPr>
          <p:cNvSpPr>
            <a:spLocks noGrp="1"/>
          </p:cNvSpPr>
          <p:nvPr>
            <p:ph type="title"/>
          </p:nvPr>
        </p:nvSpPr>
        <p:spPr/>
        <p:txBody>
          <a:bodyPr>
            <a:normAutofit fontScale="90000"/>
          </a:bodyPr>
          <a:lstStyle/>
          <a:p>
            <a:br>
              <a:rPr lang="es-AR" b="1" i="0" dirty="0">
                <a:solidFill>
                  <a:srgbClr val="333333"/>
                </a:solidFill>
                <a:effectLst/>
                <a:latin typeface="Catamaran"/>
              </a:rPr>
            </a:br>
            <a:r>
              <a:rPr lang="es-AR" sz="4900" i="0" u="sng" dirty="0">
                <a:effectLst/>
              </a:rPr>
              <a:t>Técnicas de gestión de residuos</a:t>
            </a:r>
            <a:br>
              <a:rPr lang="es-AR" b="1" i="0" dirty="0">
                <a:solidFill>
                  <a:srgbClr val="333333"/>
                </a:solidFill>
                <a:effectLst/>
                <a:latin typeface="Catamaran"/>
              </a:rPr>
            </a:br>
            <a:endParaRPr lang="es-ES" dirty="0"/>
          </a:p>
        </p:txBody>
      </p:sp>
      <p:sp>
        <p:nvSpPr>
          <p:cNvPr id="3" name="Marcador de contenido 2">
            <a:extLst>
              <a:ext uri="{FF2B5EF4-FFF2-40B4-BE49-F238E27FC236}">
                <a16:creationId xmlns:a16="http://schemas.microsoft.com/office/drawing/2014/main" id="{0F907AD1-A694-AFA0-F776-0DAB32B2C35C}"/>
              </a:ext>
            </a:extLst>
          </p:cNvPr>
          <p:cNvSpPr>
            <a:spLocks noGrp="1"/>
          </p:cNvSpPr>
          <p:nvPr>
            <p:ph idx="1"/>
          </p:nvPr>
        </p:nvSpPr>
        <p:spPr>
          <a:xfrm>
            <a:off x="838200" y="1428750"/>
            <a:ext cx="10515600" cy="4748213"/>
          </a:xfrm>
        </p:spPr>
        <p:txBody>
          <a:bodyPr/>
          <a:lstStyle/>
          <a:p>
            <a:pPr marL="0" indent="0">
              <a:buNone/>
            </a:pPr>
            <a:r>
              <a:rPr lang="es-AR" dirty="0">
                <a:solidFill>
                  <a:srgbClr val="002060"/>
                </a:solidFill>
                <a:effectLst/>
                <a:latin typeface="Catamaran"/>
              </a:rPr>
              <a:t>Son diferentes las </a:t>
            </a:r>
            <a:r>
              <a:rPr lang="es-AR" dirty="0">
                <a:effectLst/>
                <a:latin typeface="Catamaran"/>
              </a:rPr>
              <a:t>técnicas que se usan para la gestión y el tratamiento de los residuos, </a:t>
            </a:r>
            <a:r>
              <a:rPr lang="es-AR" dirty="0">
                <a:solidFill>
                  <a:srgbClr val="002060"/>
                </a:solidFill>
                <a:effectLst/>
                <a:latin typeface="Catamaran"/>
              </a:rPr>
              <a:t>algunas de ellas son:</a:t>
            </a:r>
          </a:p>
          <a:p>
            <a:pPr marL="0" indent="0">
              <a:buNone/>
            </a:pPr>
            <a:endParaRPr lang="es-AR" dirty="0">
              <a:solidFill>
                <a:srgbClr val="002060"/>
              </a:solidFill>
              <a:latin typeface="Catamaran"/>
            </a:endParaRPr>
          </a:p>
          <a:p>
            <a:pPr>
              <a:buFont typeface="Wingdings" panose="05000000000000000000" pitchFamily="2" charset="2"/>
              <a:buChar char="§"/>
            </a:pPr>
            <a:r>
              <a:rPr lang="es-AR" dirty="0">
                <a:effectLst/>
                <a:latin typeface="Catamaran"/>
              </a:rPr>
              <a:t>Depósito en vertedero</a:t>
            </a:r>
          </a:p>
          <a:p>
            <a:pPr>
              <a:buFont typeface="Wingdings" panose="05000000000000000000" pitchFamily="2" charset="2"/>
              <a:buChar char="§"/>
            </a:pPr>
            <a:r>
              <a:rPr lang="es-AR" dirty="0">
                <a:latin typeface="Catamaran"/>
              </a:rPr>
              <a:t>Reciclaje</a:t>
            </a:r>
          </a:p>
          <a:p>
            <a:pPr>
              <a:buFont typeface="Wingdings" panose="05000000000000000000" pitchFamily="2" charset="2"/>
              <a:buChar char="§"/>
            </a:pPr>
            <a:r>
              <a:rPr lang="es-AR" dirty="0">
                <a:effectLst/>
                <a:latin typeface="Catamaran"/>
              </a:rPr>
              <a:t>Incineración</a:t>
            </a:r>
          </a:p>
          <a:p>
            <a:pPr>
              <a:buFont typeface="Wingdings" panose="05000000000000000000" pitchFamily="2" charset="2"/>
              <a:buChar char="§"/>
            </a:pPr>
            <a:r>
              <a:rPr lang="es-AR" dirty="0">
                <a:latin typeface="Catamaran"/>
              </a:rPr>
              <a:t>Pirólisis y gasificación</a:t>
            </a:r>
          </a:p>
          <a:p>
            <a:pPr>
              <a:buFont typeface="Wingdings" panose="05000000000000000000" pitchFamily="2" charset="2"/>
              <a:buChar char="§"/>
            </a:pPr>
            <a:r>
              <a:rPr lang="es-AR" dirty="0">
                <a:effectLst/>
                <a:latin typeface="Catamaran"/>
              </a:rPr>
              <a:t>Compostaje y metanización.</a:t>
            </a:r>
          </a:p>
          <a:p>
            <a:pPr>
              <a:buFont typeface="Wingdings" panose="05000000000000000000" pitchFamily="2" charset="2"/>
              <a:buChar char="§"/>
            </a:pPr>
            <a:endParaRPr lang="es-AR" dirty="0">
              <a:effectLst/>
              <a:latin typeface="Catamaran"/>
            </a:endParaRPr>
          </a:p>
          <a:p>
            <a:pPr marL="0" indent="0">
              <a:buNone/>
            </a:pPr>
            <a:endParaRPr lang="es-ES" dirty="0">
              <a:solidFill>
                <a:srgbClr val="002060"/>
              </a:solidFill>
            </a:endParaRPr>
          </a:p>
        </p:txBody>
      </p:sp>
    </p:spTree>
    <p:extLst>
      <p:ext uri="{BB962C8B-B14F-4D97-AF65-F5344CB8AC3E}">
        <p14:creationId xmlns:p14="http://schemas.microsoft.com/office/powerpoint/2010/main" val="2175477316"/>
      </p:ext>
    </p:extLst>
  </p:cSld>
  <p:clrMapOvr>
    <a:masterClrMapping/>
  </p:clrMapOvr>
  <p:transition spd="slow" advTm="20000">
    <p:push dir="u"/>
  </p:transition>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260</TotalTime>
  <Words>665</Words>
  <Application>Microsoft Office PowerPoint</Application>
  <PresentationFormat>Panorámica</PresentationFormat>
  <Paragraphs>52</Paragraphs>
  <Slides>11</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11</vt:i4>
      </vt:variant>
    </vt:vector>
  </HeadingPairs>
  <TitlesOfParts>
    <vt:vector size="17" baseType="lpstr">
      <vt:lpstr>Arial</vt:lpstr>
      <vt:lpstr>Calibri</vt:lpstr>
      <vt:lpstr>Calibri Light</vt:lpstr>
      <vt:lpstr>Catamaran</vt:lpstr>
      <vt:lpstr>Wingdings</vt:lpstr>
      <vt:lpstr>Tema de Office</vt:lpstr>
      <vt:lpstr>Gestión de residuos</vt:lpstr>
      <vt:lpstr>Definición de gestión de residuos y sus fases </vt:lpstr>
      <vt:lpstr>Tipos de gestión de residuos</vt:lpstr>
      <vt:lpstr>Gestión de residuos sólidos urbanos</vt:lpstr>
      <vt:lpstr> Gestión de residuos peligrosos </vt:lpstr>
      <vt:lpstr>Presentación de PowerPoint</vt:lpstr>
      <vt:lpstr>Gestión de residuos sanitarios</vt:lpstr>
      <vt:lpstr> Gestión de residuos industriales </vt:lpstr>
      <vt:lpstr> Técnicas de gestión de residuos </vt:lpstr>
      <vt:lpstr> Qué es un plan de gestión de residuos </vt:lpstr>
      <vt:lpstr> Qué es un estudio de gestión de residuos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Ariel R. Sebastian</dc:creator>
  <cp:lastModifiedBy>Ariel R. Sebastian</cp:lastModifiedBy>
  <cp:revision>29</cp:revision>
  <dcterms:created xsi:type="dcterms:W3CDTF">2023-05-29T23:14:37Z</dcterms:created>
  <dcterms:modified xsi:type="dcterms:W3CDTF">2023-06-03T00:10:37Z</dcterms:modified>
</cp:coreProperties>
</file>

<file path=docProps/thumbnail.jpeg>
</file>